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7"/>
  </p:notesMasterIdLst>
  <p:handoutMasterIdLst>
    <p:handoutMasterId r:id="rId48"/>
  </p:handoutMasterIdLst>
  <p:sldIdLst>
    <p:sldId id="324" r:id="rId2"/>
    <p:sldId id="257" r:id="rId3"/>
    <p:sldId id="258" r:id="rId4"/>
    <p:sldId id="259" r:id="rId5"/>
    <p:sldId id="329" r:id="rId6"/>
    <p:sldId id="330" r:id="rId7"/>
    <p:sldId id="260" r:id="rId8"/>
    <p:sldId id="317" r:id="rId9"/>
    <p:sldId id="262" r:id="rId10"/>
    <p:sldId id="264" r:id="rId11"/>
    <p:sldId id="263" r:id="rId12"/>
    <p:sldId id="327" r:id="rId13"/>
    <p:sldId id="326" r:id="rId14"/>
    <p:sldId id="325" r:id="rId15"/>
    <p:sldId id="328" r:id="rId16"/>
    <p:sldId id="314" r:id="rId17"/>
    <p:sldId id="285" r:id="rId18"/>
    <p:sldId id="286" r:id="rId19"/>
    <p:sldId id="289" r:id="rId20"/>
    <p:sldId id="291" r:id="rId21"/>
    <p:sldId id="287" r:id="rId22"/>
    <p:sldId id="288" r:id="rId23"/>
    <p:sldId id="293" r:id="rId24"/>
    <p:sldId id="290" r:id="rId25"/>
    <p:sldId id="298" r:id="rId26"/>
    <p:sldId id="302" r:id="rId27"/>
    <p:sldId id="318" r:id="rId28"/>
    <p:sldId id="266" r:id="rId29"/>
    <p:sldId id="267" r:id="rId30"/>
    <p:sldId id="319" r:id="rId31"/>
    <p:sldId id="315" r:id="rId32"/>
    <p:sldId id="294" r:id="rId33"/>
    <p:sldId id="322" r:id="rId34"/>
    <p:sldId id="307" r:id="rId35"/>
    <p:sldId id="305" r:id="rId36"/>
    <p:sldId id="306" r:id="rId37"/>
    <p:sldId id="323" r:id="rId38"/>
    <p:sldId id="308" r:id="rId39"/>
    <p:sldId id="309" r:id="rId40"/>
    <p:sldId id="310" r:id="rId41"/>
    <p:sldId id="311" r:id="rId42"/>
    <p:sldId id="331" r:id="rId43"/>
    <p:sldId id="332" r:id="rId44"/>
    <p:sldId id="333" r:id="rId45"/>
    <p:sldId id="312" r:id="rId4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81376"/>
  </p:normalViewPr>
  <p:slideViewPr>
    <p:cSldViewPr snapToGrid="0" snapToObjects="1">
      <p:cViewPr>
        <p:scale>
          <a:sx n="140" d="100"/>
          <a:sy n="140" d="100"/>
        </p:scale>
        <p:origin x="280"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79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CFBD56-E686-4AA0-AB23-23029C04E550}" type="datetimeFigureOut">
              <a:rPr lang="en-US" smtClean="0"/>
              <a:t>4/27/17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CEEE2B4-0435-4699-A976-77481A9411EC}" type="slidenum">
              <a:rPr lang="en-US" smtClean="0"/>
              <a:t>‹#›</a:t>
            </a:fld>
            <a:endParaRPr lang="en-US"/>
          </a:p>
        </p:txBody>
      </p:sp>
    </p:spTree>
    <p:extLst>
      <p:ext uri="{BB962C8B-B14F-4D97-AF65-F5344CB8AC3E}">
        <p14:creationId xmlns:p14="http://schemas.microsoft.com/office/powerpoint/2010/main" val="398521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4629921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ogle.com/search?safe=strict&amp;sa=X&amp;biw=1440&amp;bih=839&amp;q=consulate+of+mexico+in+kansas+city+address&amp;stick=H4sIAAAAAAAAAOPgE-LWT9c3LEmuKDQtMdSSzU620s_JT04syczPgzOsElNSilKLiwHZcN82LgAAAA&amp;ved=0ahUKEwjz74nX4cLTAhXqsFQKHSWVA14Q6BMIlQEwDw" TargetMode="External"/><Relationship Id="rId4" Type="http://schemas.openxmlformats.org/officeDocument/2006/relationships/hyperlink" Target="https://consulmex.sre.gob.mx/kansascity/" TargetMode="External"/><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 will thank</a:t>
            </a:r>
            <a:r>
              <a:rPr lang="en-US" baseline="0" dirty="0" smtClean="0"/>
              <a:t> everyone for coming and introduce presenters and Dr. </a:t>
            </a:r>
            <a:r>
              <a:rPr lang="en-US" baseline="0" dirty="0" err="1" smtClean="0"/>
              <a:t>Bedell</a:t>
            </a:r>
            <a:endParaRPr lang="en-US" baseline="0" dirty="0" smtClean="0"/>
          </a:p>
          <a:p>
            <a:r>
              <a:rPr lang="en-US" baseline="0" dirty="0" smtClean="0"/>
              <a:t>Dr. </a:t>
            </a:r>
            <a:r>
              <a:rPr lang="en-US" baseline="0" dirty="0" err="1" smtClean="0"/>
              <a:t>Bedell</a:t>
            </a:r>
            <a:r>
              <a:rPr lang="en-US" baseline="0" dirty="0" smtClean="0"/>
              <a:t>- speak for a few minutes</a:t>
            </a:r>
          </a:p>
          <a:p>
            <a:r>
              <a:rPr lang="en-US" baseline="0" dirty="0" smtClean="0"/>
              <a:t>Legal speak for a few minutes</a:t>
            </a:r>
            <a:endParaRPr lang="en-US" dirty="0"/>
          </a:p>
        </p:txBody>
      </p:sp>
    </p:spTree>
    <p:extLst>
      <p:ext uri="{BB962C8B-B14F-4D97-AF65-F5344CB8AC3E}">
        <p14:creationId xmlns:p14="http://schemas.microsoft.com/office/powerpoint/2010/main" val="32615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Legal</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Allyson or Jessica?</a:t>
            </a:r>
          </a:p>
          <a:p>
            <a:endParaRPr lang="en-US" dirty="0" smtClean="0"/>
          </a:p>
          <a:p>
            <a:endParaRPr lang="en-US" dirty="0" smtClean="0"/>
          </a:p>
          <a:p>
            <a:r>
              <a:rPr lang="en-US" dirty="0" smtClean="0"/>
              <a:t>Under Obama,</a:t>
            </a:r>
            <a:r>
              <a:rPr lang="en-US" baseline="0" dirty="0" smtClean="0"/>
              <a:t> schools, churches, places of worship were protected but that is not necessarily the case now..</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 and/or Legal</a:t>
            </a:r>
            <a:endParaRPr lang="en-US" dirty="0"/>
          </a:p>
        </p:txBody>
      </p:sp>
    </p:spTree>
    <p:extLst>
      <p:ext uri="{BB962C8B-B14F-4D97-AF65-F5344CB8AC3E}">
        <p14:creationId xmlns:p14="http://schemas.microsoft.com/office/powerpoint/2010/main" val="123833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a:t>
            </a:r>
            <a:endParaRPr lang="en-US" dirty="0"/>
          </a:p>
        </p:txBody>
      </p:sp>
    </p:spTree>
    <p:extLst>
      <p:ext uri="{BB962C8B-B14F-4D97-AF65-F5344CB8AC3E}">
        <p14:creationId xmlns:p14="http://schemas.microsoft.com/office/powerpoint/2010/main" val="86037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 </a:t>
            </a:r>
            <a:endParaRPr lang="en-US" dirty="0"/>
          </a:p>
        </p:txBody>
      </p:sp>
    </p:spTree>
    <p:extLst>
      <p:ext uri="{BB962C8B-B14F-4D97-AF65-F5344CB8AC3E}">
        <p14:creationId xmlns:p14="http://schemas.microsoft.com/office/powerpoint/2010/main" val="129132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 </a:t>
            </a:r>
            <a:endParaRPr lang="en-US" dirty="0"/>
          </a:p>
        </p:txBody>
      </p:sp>
    </p:spTree>
    <p:extLst>
      <p:ext uri="{BB962C8B-B14F-4D97-AF65-F5344CB8AC3E}">
        <p14:creationId xmlns:p14="http://schemas.microsoft.com/office/powerpoint/2010/main" val="49515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Lee/Jessica</a:t>
            </a:r>
            <a:endParaRPr lang="en-US" dirty="0"/>
          </a:p>
        </p:txBody>
      </p:sp>
    </p:spTree>
    <p:extLst>
      <p:ext uri="{BB962C8B-B14F-4D97-AF65-F5344CB8AC3E}">
        <p14:creationId xmlns:p14="http://schemas.microsoft.com/office/powerpoint/2010/main" val="16055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p>
          <a:p>
            <a:endParaRPr lang="en-US" dirty="0" smtClean="0"/>
          </a:p>
          <a:p>
            <a:r>
              <a:rPr lang="en-US" dirty="0" smtClean="0"/>
              <a:t>Like </a:t>
            </a:r>
            <a:r>
              <a:rPr lang="en-US" dirty="0"/>
              <a:t>the American Immigration Lawyers Association</a:t>
            </a:r>
            <a:r>
              <a:rPr lang="en-US" baseline="0" dirty="0"/>
              <a:t> and Catholic Charities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Allyson</a:t>
            </a:r>
          </a:p>
          <a:p>
            <a:r>
              <a:rPr lang="en-US" dirty="0" smtClean="0"/>
              <a:t>Introduce</a:t>
            </a:r>
            <a:r>
              <a:rPr lang="en-US" baseline="0" dirty="0" smtClean="0"/>
              <a:t> lee and Jessica</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Lee/Jessica</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4897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Allyson</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Tree>
    <p:extLst>
      <p:ext uri="{BB962C8B-B14F-4D97-AF65-F5344CB8AC3E}">
        <p14:creationId xmlns:p14="http://schemas.microsoft.com/office/powerpoint/2010/main" val="3220983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Tree>
    <p:extLst>
      <p:ext uri="{BB962C8B-B14F-4D97-AF65-F5344CB8AC3E}">
        <p14:creationId xmlns:p14="http://schemas.microsoft.com/office/powerpoint/2010/main" val="366261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142354">
              <a:lnSpc>
                <a:spcPct val="150000"/>
              </a:lnSpc>
            </a:pPr>
            <a:r>
              <a:rPr lang="en-US" dirty="0" smtClean="0"/>
              <a:t>Jessica</a:t>
            </a:r>
          </a:p>
          <a:p>
            <a:pPr marL="142354">
              <a:lnSpc>
                <a:spcPct val="150000"/>
              </a:lnSpc>
            </a:pPr>
            <a:endParaRPr lang="en-US" dirty="0" smtClean="0"/>
          </a:p>
          <a:p>
            <a:pPr marL="142354">
              <a:lnSpc>
                <a:spcPct val="150000"/>
              </a:lnSpc>
            </a:pPr>
            <a:r>
              <a:rPr lang="en" dirty="0" smtClean="0"/>
              <a:t>DACA </a:t>
            </a:r>
            <a:r>
              <a:rPr lang="en" dirty="0"/>
              <a:t>requirements for applicants:</a:t>
            </a:r>
          </a:p>
          <a:p>
            <a:pPr marL="465887" indent="-323533">
              <a:lnSpc>
                <a:spcPct val="150000"/>
              </a:lnSpc>
              <a:buFont typeface="Arial" panose="020B0604020202020204" pitchFamily="34" charset="0"/>
              <a:buChar char="•"/>
            </a:pPr>
            <a:r>
              <a:rPr lang="en" dirty="0"/>
              <a:t>Were under the age of 31 as of June 15, 2012</a:t>
            </a:r>
          </a:p>
          <a:p>
            <a:pPr marL="465887" indent="-323533">
              <a:lnSpc>
                <a:spcPct val="150000"/>
              </a:lnSpc>
              <a:buSzPct val="100000"/>
              <a:buFont typeface="Arial" panose="020B0604020202020204" pitchFamily="34" charset="0"/>
              <a:buChar char="•"/>
            </a:pPr>
            <a:r>
              <a:rPr lang="en" dirty="0"/>
              <a:t>Came to the U.S. before the age of 16</a:t>
            </a:r>
          </a:p>
          <a:p>
            <a:pPr marL="465887" indent="-323533">
              <a:lnSpc>
                <a:spcPct val="150000"/>
              </a:lnSpc>
              <a:buSzPct val="100000"/>
              <a:buFont typeface="Arial" panose="020B0604020202020204" pitchFamily="34" charset="0"/>
              <a:buChar char="•"/>
            </a:pPr>
            <a:r>
              <a:rPr lang="en" dirty="0"/>
              <a:t>Have lived in the U.S. continuously since June 15, 2012</a:t>
            </a:r>
          </a:p>
          <a:p>
            <a:pPr marL="465887" indent="-323533">
              <a:lnSpc>
                <a:spcPct val="150000"/>
              </a:lnSpc>
              <a:buSzPct val="100000"/>
              <a:buFont typeface="Arial" panose="020B0604020202020204" pitchFamily="34" charset="0"/>
              <a:buChar char="•"/>
            </a:pPr>
            <a:r>
              <a:rPr lang="en" dirty="0"/>
              <a:t>Entered without inspection before June 15, 2012</a:t>
            </a:r>
          </a:p>
          <a:p>
            <a:pPr marL="465887" indent="-323533">
              <a:lnSpc>
                <a:spcPct val="150000"/>
              </a:lnSpc>
              <a:buSzPct val="100000"/>
              <a:buFont typeface="Arial" panose="020B0604020202020204" pitchFamily="34" charset="0"/>
              <a:buChar char="•"/>
            </a:pPr>
            <a:r>
              <a:rPr lang="en" dirty="0"/>
              <a:t>Were physically present in the U.S. on June 15, 2012</a:t>
            </a:r>
          </a:p>
          <a:p>
            <a:pPr marL="465887" indent="-323533">
              <a:lnSpc>
                <a:spcPct val="150000"/>
              </a:lnSpc>
              <a:buSzPct val="100000"/>
              <a:buFont typeface="Arial" panose="020B0604020202020204" pitchFamily="34" charset="0"/>
              <a:buChar char="•"/>
            </a:pPr>
            <a:r>
              <a:rPr lang="en" dirty="0"/>
              <a:t>Are currently attending school, have a high school degree or GED</a:t>
            </a:r>
          </a:p>
          <a:p>
            <a:pPr marL="465887" indent="-323533">
              <a:lnSpc>
                <a:spcPct val="150000"/>
              </a:lnSpc>
              <a:buSzPct val="100000"/>
              <a:buFont typeface="Arial" panose="020B0604020202020204" pitchFamily="34" charset="0"/>
              <a:buChar char="•"/>
            </a:pPr>
            <a:r>
              <a:rPr lang="en" dirty="0"/>
              <a:t>Have not been convicted of certain crimes</a:t>
            </a:r>
          </a:p>
          <a:p>
            <a:pPr marL="465887" indent="-323533">
              <a:lnSpc>
                <a:spcPct val="150000"/>
              </a:lnSpc>
              <a:buSzPct val="100000"/>
              <a:buFont typeface="Arial" panose="020B0604020202020204" pitchFamily="34" charset="0"/>
              <a:buChar char="•"/>
            </a:pPr>
            <a:r>
              <a:rPr lang="en" dirty="0"/>
              <a:t>Pay application fee</a:t>
            </a:r>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Allyson</a:t>
            </a:r>
            <a:endParaRPr lang="en-US"/>
          </a:p>
        </p:txBody>
      </p:sp>
    </p:spTree>
    <p:extLst>
      <p:ext uri="{BB962C8B-B14F-4D97-AF65-F5344CB8AC3E}">
        <p14:creationId xmlns:p14="http://schemas.microsoft.com/office/powerpoint/2010/main" val="3405860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4979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Add I Learn America stories/link</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Allyson</a:t>
            </a:r>
          </a:p>
          <a:p>
            <a:endParaRPr lang="en-US" dirty="0" smtClean="0"/>
          </a:p>
          <a:p>
            <a:r>
              <a:rPr lang="en-US" dirty="0" smtClean="0"/>
              <a:t>Where are undocumented</a:t>
            </a:r>
            <a:r>
              <a:rPr lang="en-US" baseline="0" dirty="0" smtClean="0"/>
              <a:t> immigrants from?</a:t>
            </a:r>
          </a:p>
          <a:p>
            <a:endParaRPr lang="en-US" baseline="0" dirty="0" smtClean="0"/>
          </a:p>
          <a:p>
            <a:r>
              <a:rPr lang="en-US" baseline="0" dirty="0" smtClean="0"/>
              <a:t>DACA- 750,000 have received DACA status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584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solidFill>
                  <a:schemeClr val="tx1"/>
                </a:solidFill>
                <a:hlinkClick r:id="rId3"/>
              </a:rPr>
              <a:t>Alf</a:t>
            </a:r>
            <a:r>
              <a:rPr lang="en-US" dirty="0" smtClean="0">
                <a:solidFill>
                  <a:schemeClr val="tx1"/>
                </a:solidFill>
                <a:hlinkClick r:id="rId3"/>
              </a:rPr>
              <a:t>onso Navarro Bernachi, Consul</a:t>
            </a:r>
          </a:p>
          <a:p>
            <a:pPr marL="0" indent="0">
              <a:buNone/>
            </a:pPr>
            <a:r>
              <a:rPr lang="en-US" dirty="0" smtClean="0">
                <a:solidFill>
                  <a:schemeClr val="tx1"/>
                </a:solidFill>
                <a:hlinkClick r:id="rId3"/>
              </a:rPr>
              <a:t>Lee Wong Medina, Deputy Consul</a:t>
            </a:r>
          </a:p>
          <a:p>
            <a:r>
              <a:rPr lang="en-US" dirty="0" smtClean="0">
                <a:solidFill>
                  <a:schemeClr val="tx1"/>
                </a:solidFill>
              </a:rPr>
              <a:t>1617 Baltimore Ave, Kansas City, MO 64108</a:t>
            </a:r>
          </a:p>
          <a:p>
            <a:r>
              <a:rPr lang="en-US" dirty="0" smtClean="0">
                <a:solidFill>
                  <a:schemeClr val="tx1"/>
                </a:solidFill>
              </a:rPr>
              <a:t>(816) 556-0800</a:t>
            </a:r>
          </a:p>
          <a:p>
            <a:r>
              <a:rPr lang="en-US" dirty="0" smtClean="0">
                <a:solidFill>
                  <a:schemeClr val="tx1"/>
                </a:solidFill>
              </a:rPr>
              <a:t>9 am to 5 pm</a:t>
            </a:r>
          </a:p>
          <a:p>
            <a:r>
              <a:rPr lang="en-US" dirty="0" smtClean="0">
                <a:solidFill>
                  <a:schemeClr val="tx1"/>
                </a:solidFill>
                <a:hlinkClick r:id="rId4"/>
              </a:rPr>
              <a:t>https://consulmex.sre.gob.mx/kansascity/</a:t>
            </a:r>
            <a:endParaRPr lang="en-US" dirty="0">
              <a:solidFill>
                <a:schemeClr val="tx1"/>
              </a:solidFill>
            </a:endParaRPr>
          </a:p>
        </p:txBody>
      </p:sp>
    </p:spTree>
    <p:extLst>
      <p:ext uri="{BB962C8B-B14F-4D97-AF65-F5344CB8AC3E}">
        <p14:creationId xmlns:p14="http://schemas.microsoft.com/office/powerpoint/2010/main" val="1201744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a:t>
            </a:r>
          </a:p>
          <a:p>
            <a:endParaRPr lang="en-US" dirty="0" smtClean="0"/>
          </a:p>
          <a:p>
            <a:r>
              <a:rPr lang="en-US" dirty="0" smtClean="0"/>
              <a:t>https://</a:t>
            </a:r>
            <a:r>
              <a:rPr lang="en-US" dirty="0" err="1" smtClean="0"/>
              <a:t>www.nytimes.com</a:t>
            </a:r>
            <a:r>
              <a:rPr lang="en-US" dirty="0" smtClean="0"/>
              <a:t>/interactive/2017/03/06/us/politics/</a:t>
            </a:r>
            <a:r>
              <a:rPr lang="en-US" dirty="0" err="1" smtClean="0"/>
              <a:t>undocumented-illegal-immigrants.html?_r</a:t>
            </a:r>
            <a:r>
              <a:rPr lang="en-US" dirty="0" smtClean="0"/>
              <a:t>=1</a:t>
            </a:r>
            <a:endParaRPr lang="en-US" dirty="0"/>
          </a:p>
        </p:txBody>
      </p:sp>
    </p:spTree>
    <p:extLst>
      <p:ext uri="{BB962C8B-B14F-4D97-AF65-F5344CB8AC3E}">
        <p14:creationId xmlns:p14="http://schemas.microsoft.com/office/powerpoint/2010/main" val="191975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Allyson</a:t>
            </a:r>
            <a:endParaRPr lang="en-US" dirty="0"/>
          </a:p>
        </p:txBody>
      </p:sp>
    </p:spTree>
    <p:extLst>
      <p:ext uri="{BB962C8B-B14F-4D97-AF65-F5344CB8AC3E}">
        <p14:creationId xmlns:p14="http://schemas.microsoft.com/office/powerpoint/2010/main" val="117406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sz="1100" b="0" i="0" kern="1200" dirty="0" smtClean="0">
                <a:solidFill>
                  <a:schemeClr val="tx1"/>
                </a:solidFill>
                <a:effectLst/>
                <a:latin typeface="+mn-lt"/>
                <a:ea typeface="+mn-ea"/>
                <a:cs typeface="+mn-cs"/>
              </a:rPr>
              <a:t>Allyson</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than 102,000 unaccompanied children from Central America and Mexico were apprehended by U.S. Customs and Border Protection at the U.S.-Mexico border from October 2013 to August 2015.1 While most of the Mexican children are quickly returned to Mexico, children from noncontiguous countries, under U.S. law, are transferred to the Office of Refugee Resettlement (ORR) within the U.S. Department of Health and Human Services to be processed and simultaneously placed in removal proceedings. The vast majority of these children are released by ORR into the custody of a parent, relative, or friend in the United States while they wait for their cases to progress through the immigration court system.2 - See more at: http://</a:t>
            </a:r>
            <a:r>
              <a:rPr lang="en-US" sz="1100" b="0" i="0" kern="1200" dirty="0" err="1" smtClean="0">
                <a:solidFill>
                  <a:schemeClr val="tx1"/>
                </a:solidFill>
                <a:effectLst/>
                <a:latin typeface="+mn-lt"/>
                <a:ea typeface="+mn-ea"/>
                <a:cs typeface="+mn-cs"/>
              </a:rPr>
              <a:t>www.aft.org</a:t>
            </a:r>
            <a:r>
              <a:rPr lang="en-US" sz="1100" b="0" i="0" kern="1200" dirty="0" smtClean="0">
                <a:solidFill>
                  <a:schemeClr val="tx1"/>
                </a:solidFill>
                <a:effectLst/>
                <a:latin typeface="+mn-lt"/>
                <a:ea typeface="+mn-ea"/>
                <a:cs typeface="+mn-cs"/>
              </a:rPr>
              <a:t>/ae/summer2016/</a:t>
            </a:r>
            <a:r>
              <a:rPr lang="en-US" sz="1100" b="0" i="0" kern="1200" dirty="0" err="1" smtClean="0">
                <a:solidFill>
                  <a:schemeClr val="tx1"/>
                </a:solidFill>
                <a:effectLst/>
                <a:latin typeface="+mn-lt"/>
                <a:ea typeface="+mn-ea"/>
                <a:cs typeface="+mn-cs"/>
              </a:rPr>
              <a:t>pierce#sthash.YUdOfJuW.dpuf</a:t>
            </a:r>
            <a:endParaRPr lang="en-US" sz="1100" b="0" i="0" kern="120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Office of Refugee Resettlement also offers some short-term services. Before child migrants are released to sponsors, they are housed in ORR-funded shelters where they receive classroom education, mental and medical health services, help in case management, and access to social opportunities and recreational facilities.11 They also receive family reunification services to facilitate their safe and timely release to family members or other sponsors. In less than 5 percent of cases, and generally for children who are victims of trafficking or have disabilities,12 ORR funds a home study (which includes background checks and interviews) to make sure the potential sponsor is able to ensure the child’s safety and well-being.13 However, most sponsors receive little screening. - See more at: http://</a:t>
            </a:r>
            <a:r>
              <a:rPr lang="en-US" sz="1100" b="0" i="0" kern="1200" dirty="0" err="1" smtClean="0">
                <a:solidFill>
                  <a:schemeClr val="tx1"/>
                </a:solidFill>
                <a:effectLst/>
                <a:latin typeface="+mn-lt"/>
                <a:ea typeface="+mn-ea"/>
                <a:cs typeface="+mn-cs"/>
              </a:rPr>
              <a:t>www.aft.org</a:t>
            </a:r>
            <a:r>
              <a:rPr lang="en-US" sz="1100" b="0" i="0" kern="1200" dirty="0" smtClean="0">
                <a:solidFill>
                  <a:schemeClr val="tx1"/>
                </a:solidFill>
                <a:effectLst/>
                <a:latin typeface="+mn-lt"/>
                <a:ea typeface="+mn-ea"/>
                <a:cs typeface="+mn-cs"/>
              </a:rPr>
              <a:t>/ae/summer2016/</a:t>
            </a:r>
            <a:r>
              <a:rPr lang="en-US" sz="1100" b="0" i="0" kern="1200" dirty="0" err="1" smtClean="0">
                <a:solidFill>
                  <a:schemeClr val="tx1"/>
                </a:solidFill>
                <a:effectLst/>
                <a:latin typeface="+mn-lt"/>
                <a:ea typeface="+mn-ea"/>
                <a:cs typeface="+mn-cs"/>
              </a:rPr>
              <a:t>pierce#sthash.YUdOfJuW.dpuf</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628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Legal</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0798"/>
            <a:ext cx="8228013" cy="736074"/>
          </a:xfrm>
        </p:spPr>
        <p:txBody>
          <a:bodyPr tIns="0" bIns="0" anchor="b" anchorCtr="0"/>
          <a:lstStyle>
            <a:lvl1pPr>
              <a:defRPr sz="4500">
                <a:solidFill>
                  <a:schemeClr val="bg1"/>
                </a:solidFill>
                <a:latin typeface="Calibri"/>
                <a:cs typeface="Calibri"/>
              </a:defRPr>
            </a:lvl1pPr>
          </a:lstStyle>
          <a:p>
            <a:r>
              <a:rPr lang="en-US"/>
              <a:t>Click to edit Master title style</a:t>
            </a:r>
            <a:endParaRPr dirty="0"/>
          </a:p>
        </p:txBody>
      </p:sp>
      <p:sp>
        <p:nvSpPr>
          <p:cNvPr id="3" name="Subtitle 2"/>
          <p:cNvSpPr>
            <a:spLocks noGrp="1"/>
          </p:cNvSpPr>
          <p:nvPr>
            <p:ph type="subTitle" idx="1"/>
          </p:nvPr>
        </p:nvSpPr>
        <p:spPr>
          <a:xfrm>
            <a:off x="457200" y="3626927"/>
            <a:ext cx="8228013" cy="544162"/>
          </a:xfrm>
          <a:prstGeom prst="rect">
            <a:avLst/>
          </a:prstGeom>
        </p:spPr>
        <p:txBody>
          <a:bodyPr tIns="0" bIns="0"/>
          <a:lstStyle>
            <a:lvl1pPr marL="0" indent="0" algn="ctr">
              <a:spcBef>
                <a:spcPts val="225"/>
              </a:spcBef>
              <a:buNone/>
              <a:defRPr sz="135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701696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68098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66"/>
            <a:ext cx="8229600" cy="857250"/>
          </a:xfrm>
        </p:spPr>
        <p:txBody>
          <a:bodyPr/>
          <a:lstStyle/>
          <a:p>
            <a:r>
              <a:rPr lang="en-US"/>
              <a:t>Click to edit Master title style</a:t>
            </a:r>
            <a:endParaRPr dirty="0"/>
          </a:p>
        </p:txBody>
      </p:sp>
      <p:sp>
        <p:nvSpPr>
          <p:cNvPr id="3" name="Content Placeholder 2"/>
          <p:cNvSpPr>
            <a:spLocks noGrp="1"/>
          </p:cNvSpPr>
          <p:nvPr>
            <p:ph idx="1"/>
          </p:nvPr>
        </p:nvSpPr>
        <p:spPr>
          <a:xfrm>
            <a:off x="739775" y="2077571"/>
            <a:ext cx="7662864" cy="2450377"/>
          </a:xfrm>
          <a:prstGeom prst="rect">
            <a:avLst/>
          </a:prstGeom>
        </p:spPr>
        <p:txBody>
          <a:bodyPr/>
          <a:lstStyle>
            <a:lvl1pPr marL="257175" indent="-257175">
              <a:buSzPct val="100000"/>
              <a:buFont typeface="Arial"/>
              <a:buChar char="•"/>
              <a:defRPr/>
            </a:lvl1pPr>
            <a:lvl2pPr marL="514350" indent="-252413">
              <a:buSzPct val="100000"/>
              <a:buFont typeface="Wingdings" charset="2"/>
              <a:buChar char="§"/>
              <a:defRPr/>
            </a:lvl2pPr>
            <a:lvl3pPr marL="776288" indent="-261938">
              <a:buSzPct val="70000"/>
              <a:buFont typeface="Wingdings" charset="2"/>
              <a:buChar char="Ø"/>
              <a:defRPr/>
            </a:lvl3pPr>
            <a:lvl4pPr marL="1028700" indent="-252413">
              <a:buSzPct val="70000"/>
              <a:buFont typeface="Wingdings" charset="2"/>
              <a:buChar char="v"/>
              <a:defRPr/>
            </a:lvl4pPr>
            <a:lvl5pPr marL="1290638" indent="-261938">
              <a:buSzPct val="70000"/>
              <a:buFont typeface="Courier New"/>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46337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8" name="Content Placeholder 2"/>
          <p:cNvSpPr>
            <a:spLocks noGrp="1"/>
          </p:cNvSpPr>
          <p:nvPr>
            <p:ph idx="1"/>
          </p:nvPr>
        </p:nvSpPr>
        <p:spPr>
          <a:xfrm>
            <a:off x="739776" y="2077571"/>
            <a:ext cx="3753449" cy="2450377"/>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idx="13"/>
          </p:nvPr>
        </p:nvSpPr>
        <p:spPr>
          <a:xfrm>
            <a:off x="4693730" y="2077571"/>
            <a:ext cx="3753449" cy="2450377"/>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14579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dirty="0"/>
          </a:p>
        </p:txBody>
      </p:sp>
      <p:sp>
        <p:nvSpPr>
          <p:cNvPr id="3" name="Text Placeholder 2"/>
          <p:cNvSpPr>
            <a:spLocks noGrp="1"/>
          </p:cNvSpPr>
          <p:nvPr>
            <p:ph type="body" idx="1"/>
          </p:nvPr>
        </p:nvSpPr>
        <p:spPr>
          <a:xfrm>
            <a:off x="740664" y="1674158"/>
            <a:ext cx="3767328" cy="571500"/>
          </a:xfrm>
          <a:prstGeom prst="rect">
            <a:avLst/>
          </a:prstGeom>
        </p:spPr>
        <p:txBody>
          <a:bodyPr anchor="b">
            <a:noAutofit/>
          </a:bodyPr>
          <a:lstStyle>
            <a:lvl1pPr marL="0" indent="0" algn="ctr">
              <a:lnSpc>
                <a:spcPts val="1950"/>
              </a:lnSpc>
              <a:spcBef>
                <a:spcPts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631578" y="1674158"/>
            <a:ext cx="3767328" cy="571500"/>
          </a:xfrm>
          <a:prstGeom prst="rect">
            <a:avLst/>
          </a:prstGeom>
        </p:spPr>
        <p:txBody>
          <a:bodyPr anchor="b">
            <a:noAutofit/>
          </a:bodyPr>
          <a:lstStyle>
            <a:lvl1pPr marL="0" indent="0" algn="ctr">
              <a:lnSpc>
                <a:spcPts val="1950"/>
              </a:lnSpc>
              <a:spcBef>
                <a:spcPts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679BC7E7-EA8E-4DA7-915E-CC098D9BADCB}" type="datetimeFigureOut">
              <a:rPr lang="en-US" smtClean="0"/>
              <a:t>4/27/17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10" name="Content Placeholder 2"/>
          <p:cNvSpPr>
            <a:spLocks noGrp="1"/>
          </p:cNvSpPr>
          <p:nvPr>
            <p:ph idx="13"/>
          </p:nvPr>
        </p:nvSpPr>
        <p:spPr>
          <a:xfrm>
            <a:off x="739776" y="2388633"/>
            <a:ext cx="3753449" cy="2139314"/>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idx="14"/>
          </p:nvPr>
        </p:nvSpPr>
        <p:spPr>
          <a:xfrm>
            <a:off x="4693730" y="2388633"/>
            <a:ext cx="3753449" cy="2139314"/>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6254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ntent, Top and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9" name="Content Placeholder 2"/>
          <p:cNvSpPr>
            <a:spLocks noGrp="1"/>
          </p:cNvSpPr>
          <p:nvPr>
            <p:ph idx="1"/>
          </p:nvPr>
        </p:nvSpPr>
        <p:spPr>
          <a:xfrm>
            <a:off x="739775" y="1688641"/>
            <a:ext cx="7804086" cy="1464932"/>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idx="13"/>
          </p:nvPr>
        </p:nvSpPr>
        <p:spPr>
          <a:xfrm>
            <a:off x="739775" y="3247387"/>
            <a:ext cx="7804086" cy="1464932"/>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7705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10" name="Content Placeholder 2"/>
          <p:cNvSpPr>
            <a:spLocks noGrp="1"/>
          </p:cNvSpPr>
          <p:nvPr>
            <p:ph idx="14"/>
          </p:nvPr>
        </p:nvSpPr>
        <p:spPr>
          <a:xfrm>
            <a:off x="749398" y="2077570"/>
            <a:ext cx="3724585" cy="2461092"/>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idx="1"/>
          </p:nvPr>
        </p:nvSpPr>
        <p:spPr>
          <a:xfrm>
            <a:off x="4656789" y="2077570"/>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idx="1"/>
          </p:nvPr>
        </p:nvSpPr>
        <p:spPr>
          <a:xfrm>
            <a:off x="4656789" y="3381358"/>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3859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12" name="Content Placeholder 2"/>
          <p:cNvSpPr>
            <a:spLocks noGrp="1"/>
          </p:cNvSpPr>
          <p:nvPr>
            <p:ph idx="1"/>
          </p:nvPr>
        </p:nvSpPr>
        <p:spPr>
          <a:xfrm>
            <a:off x="4695273" y="2077570"/>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idx="13"/>
          </p:nvPr>
        </p:nvSpPr>
        <p:spPr>
          <a:xfrm>
            <a:off x="4695273" y="3381358"/>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idx="14"/>
          </p:nvPr>
        </p:nvSpPr>
        <p:spPr>
          <a:xfrm>
            <a:off x="608780" y="2077570"/>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idx="15"/>
          </p:nvPr>
        </p:nvSpPr>
        <p:spPr>
          <a:xfrm>
            <a:off x="608780" y="3381358"/>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7959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4/27/17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8096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6912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25211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1677521"/>
            <a:ext cx="6114261" cy="1021556"/>
          </a:xfrm>
        </p:spPr>
        <p:txBody>
          <a:bodyPr anchor="b" anchorCtr="0"/>
          <a:lstStyle>
            <a:lvl1pPr algn="r">
              <a:defRPr sz="3450" b="0" cap="none" baseline="0"/>
            </a:lvl1pPr>
          </a:lstStyle>
          <a:p>
            <a:r>
              <a:rPr lang="en-US"/>
              <a:t>Click to edit Master title style</a:t>
            </a:r>
            <a:endParaRPr dirty="0"/>
          </a:p>
        </p:txBody>
      </p:sp>
      <p:sp>
        <p:nvSpPr>
          <p:cNvPr id="3" name="Text Placeholder 2"/>
          <p:cNvSpPr>
            <a:spLocks noGrp="1"/>
          </p:cNvSpPr>
          <p:nvPr>
            <p:ph type="body" idx="1"/>
          </p:nvPr>
        </p:nvSpPr>
        <p:spPr>
          <a:xfrm>
            <a:off x="1676400" y="2707272"/>
            <a:ext cx="4895062" cy="1125140"/>
          </a:xfrm>
          <a:prstGeom prst="rect">
            <a:avLst/>
          </a:prstGeom>
        </p:spPr>
        <p:txBody>
          <a:bodyPr anchor="t" anchorCtr="0"/>
          <a:lstStyle>
            <a:lvl1pPr marL="0" indent="0" algn="r">
              <a:spcBef>
                <a:spcPts val="225"/>
              </a:spcBef>
              <a:buNone/>
              <a:defRPr sz="1350"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a:xfrm>
            <a:off x="7239000" y="4767263"/>
            <a:ext cx="1446213" cy="273844"/>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7136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690591"/>
            <a:ext cx="8229600" cy="779318"/>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2534751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8" name="Content Placeholder 2"/>
          <p:cNvSpPr>
            <a:spLocks noGrp="1"/>
          </p:cNvSpPr>
          <p:nvPr>
            <p:ph idx="1"/>
          </p:nvPr>
        </p:nvSpPr>
        <p:spPr>
          <a:xfrm>
            <a:off x="739776" y="2077571"/>
            <a:ext cx="3753449" cy="2450377"/>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idx="13"/>
          </p:nvPr>
        </p:nvSpPr>
        <p:spPr>
          <a:xfrm>
            <a:off x="4693730" y="2077571"/>
            <a:ext cx="3753449" cy="2450377"/>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45143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dirty="0"/>
          </a:p>
        </p:txBody>
      </p:sp>
      <p:sp>
        <p:nvSpPr>
          <p:cNvPr id="3" name="Text Placeholder 2"/>
          <p:cNvSpPr>
            <a:spLocks noGrp="1"/>
          </p:cNvSpPr>
          <p:nvPr>
            <p:ph type="body" idx="1"/>
          </p:nvPr>
        </p:nvSpPr>
        <p:spPr>
          <a:xfrm>
            <a:off x="740664" y="1674158"/>
            <a:ext cx="3767328" cy="571500"/>
          </a:xfrm>
          <a:prstGeom prst="rect">
            <a:avLst/>
          </a:prstGeom>
        </p:spPr>
        <p:txBody>
          <a:bodyPr anchor="b">
            <a:noAutofit/>
          </a:bodyPr>
          <a:lstStyle>
            <a:lvl1pPr marL="0" indent="0" algn="ctr">
              <a:lnSpc>
                <a:spcPts val="1950"/>
              </a:lnSpc>
              <a:spcBef>
                <a:spcPts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631578" y="1674158"/>
            <a:ext cx="3767328" cy="571500"/>
          </a:xfrm>
          <a:prstGeom prst="rect">
            <a:avLst/>
          </a:prstGeom>
        </p:spPr>
        <p:txBody>
          <a:bodyPr anchor="b">
            <a:noAutofit/>
          </a:bodyPr>
          <a:lstStyle>
            <a:lvl1pPr marL="0" indent="0" algn="ctr">
              <a:lnSpc>
                <a:spcPts val="1950"/>
              </a:lnSpc>
              <a:spcBef>
                <a:spcPts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679BC7E7-EA8E-4DA7-915E-CC098D9BADCB}" type="datetimeFigureOut">
              <a:rPr lang="en-US" smtClean="0"/>
              <a:t>4/27/17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10" name="Content Placeholder 2"/>
          <p:cNvSpPr>
            <a:spLocks noGrp="1"/>
          </p:cNvSpPr>
          <p:nvPr>
            <p:ph idx="13"/>
          </p:nvPr>
        </p:nvSpPr>
        <p:spPr>
          <a:xfrm>
            <a:off x="739776" y="2388633"/>
            <a:ext cx="3753449" cy="2139314"/>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idx="14"/>
          </p:nvPr>
        </p:nvSpPr>
        <p:spPr>
          <a:xfrm>
            <a:off x="4693730" y="2388633"/>
            <a:ext cx="3753449" cy="2139314"/>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70960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ntent, Top and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9" name="Content Placeholder 2"/>
          <p:cNvSpPr>
            <a:spLocks noGrp="1"/>
          </p:cNvSpPr>
          <p:nvPr>
            <p:ph idx="1"/>
          </p:nvPr>
        </p:nvSpPr>
        <p:spPr>
          <a:xfrm>
            <a:off x="739775" y="1688641"/>
            <a:ext cx="7804086" cy="1464932"/>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idx="13"/>
          </p:nvPr>
        </p:nvSpPr>
        <p:spPr>
          <a:xfrm>
            <a:off x="739775" y="3247387"/>
            <a:ext cx="7804086" cy="1464932"/>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625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3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10" name="Content Placeholder 2"/>
          <p:cNvSpPr>
            <a:spLocks noGrp="1"/>
          </p:cNvSpPr>
          <p:nvPr>
            <p:ph idx="14"/>
          </p:nvPr>
        </p:nvSpPr>
        <p:spPr>
          <a:xfrm>
            <a:off x="749398" y="2077570"/>
            <a:ext cx="3724585" cy="2461092"/>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idx="1"/>
          </p:nvPr>
        </p:nvSpPr>
        <p:spPr>
          <a:xfrm>
            <a:off x="4656789" y="2077570"/>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idx="1"/>
          </p:nvPr>
        </p:nvSpPr>
        <p:spPr>
          <a:xfrm>
            <a:off x="4656789" y="3381358"/>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9627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4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12" name="Content Placeholder 2"/>
          <p:cNvSpPr>
            <a:spLocks noGrp="1"/>
          </p:cNvSpPr>
          <p:nvPr>
            <p:ph idx="1"/>
          </p:nvPr>
        </p:nvSpPr>
        <p:spPr>
          <a:xfrm>
            <a:off x="4695273" y="2077570"/>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idx="13"/>
          </p:nvPr>
        </p:nvSpPr>
        <p:spPr>
          <a:xfrm>
            <a:off x="4695273" y="3381358"/>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idx="14"/>
          </p:nvPr>
        </p:nvSpPr>
        <p:spPr>
          <a:xfrm>
            <a:off x="608780" y="2077570"/>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idx="15"/>
          </p:nvPr>
        </p:nvSpPr>
        <p:spPr>
          <a:xfrm>
            <a:off x="608780" y="3381358"/>
            <a:ext cx="3887072" cy="1148168"/>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296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9BC7E7-EA8E-4DA7-915E-CC098D9BADC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422897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51462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1939023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148261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4/27/17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5" name="Title 4"/>
          <p:cNvSpPr>
            <a:spLocks noGrp="1"/>
          </p:cNvSpPr>
          <p:nvPr>
            <p:ph type="title"/>
          </p:nvPr>
        </p:nvSpPr>
        <p:spPr>
          <a:xfrm>
            <a:off x="457200" y="2019661"/>
            <a:ext cx="8229600" cy="857250"/>
          </a:xfrm>
        </p:spPr>
        <p:txBody>
          <a:bodyPr/>
          <a:lstStyle>
            <a:lvl1pPr>
              <a:defRPr>
                <a:solidFill>
                  <a:srgbClr val="595959"/>
                </a:solidFill>
              </a:defRPr>
            </a:lvl1pPr>
          </a:lstStyle>
          <a:p>
            <a:r>
              <a:rPr lang="en-US"/>
              <a:t>Click to edit Master title style</a:t>
            </a:r>
            <a:endParaRPr lang="en-US" dirty="0"/>
          </a:p>
        </p:txBody>
      </p:sp>
      <p:sp>
        <p:nvSpPr>
          <p:cNvPr id="11" name="Subtitle 2"/>
          <p:cNvSpPr>
            <a:spLocks noGrp="1"/>
          </p:cNvSpPr>
          <p:nvPr>
            <p:ph type="subTitle" idx="1"/>
          </p:nvPr>
        </p:nvSpPr>
        <p:spPr>
          <a:xfrm>
            <a:off x="457200" y="3065402"/>
            <a:ext cx="8228013" cy="544162"/>
          </a:xfrm>
          <a:prstGeom prst="rect">
            <a:avLst/>
          </a:prstGeom>
        </p:spPr>
        <p:txBody>
          <a:bodyPr tIns="0" bIns="0"/>
          <a:lstStyle>
            <a:lvl1pPr marL="0" indent="0" algn="ctr">
              <a:spcBef>
                <a:spcPts val="225"/>
              </a:spcBef>
              <a:buNone/>
              <a:defRPr sz="1350">
                <a:solidFill>
                  <a:srgbClr val="595959"/>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588264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99654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68019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3300" b="0"/>
            </a:lvl1pPr>
          </a:lstStyle>
          <a:p>
            <a:r>
              <a:rPr lang="en-US"/>
              <a:t>Click to edit Master title style</a:t>
            </a:r>
            <a:endParaRPr/>
          </a:p>
        </p:txBody>
      </p:sp>
      <p:sp>
        <p:nvSpPr>
          <p:cNvPr id="4" name="Text Placeholder 3"/>
          <p:cNvSpPr>
            <a:spLocks noGrp="1"/>
          </p:cNvSpPr>
          <p:nvPr>
            <p:ph type="body" sz="half" idx="2"/>
          </p:nvPr>
        </p:nvSpPr>
        <p:spPr>
          <a:xfrm>
            <a:off x="457200" y="1986803"/>
            <a:ext cx="3509683" cy="2541144"/>
          </a:xfrm>
          <a:prstGeom prst="rect">
            <a:avLst/>
          </a:prstGeom>
        </p:spPr>
        <p:txBody>
          <a:bodyPr>
            <a:normAutofit/>
          </a:bodyPr>
          <a:lstStyle>
            <a:lvl1pPr marL="0" indent="0">
              <a:spcBef>
                <a:spcPts val="450"/>
              </a:spcBef>
              <a:buNone/>
              <a:defRPr sz="15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9" name="Content Placeholder 2"/>
          <p:cNvSpPr>
            <a:spLocks noGrp="1"/>
          </p:cNvSpPr>
          <p:nvPr>
            <p:ph idx="14"/>
          </p:nvPr>
        </p:nvSpPr>
        <p:spPr>
          <a:xfrm>
            <a:off x="5029200" y="204787"/>
            <a:ext cx="3657600" cy="4323161"/>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688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p:spPr>
        <p:txBody>
          <a:bodyPr anchor="b"/>
          <a:lstStyle>
            <a:lvl1pPr algn="l">
              <a:defRPr sz="3300" b="0">
                <a:solidFill>
                  <a:schemeClr val="tx1"/>
                </a:solidFill>
              </a:defRPr>
            </a:lvl1pPr>
          </a:lstStyle>
          <a:p>
            <a:r>
              <a:rPr lang="en-US"/>
              <a:t>Click to edit Master title style</a:t>
            </a:r>
            <a:endParaRPr dirty="0"/>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861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p:spPr>
        <p:txBody>
          <a:bodyPr anchor="b"/>
          <a:lstStyle>
            <a:lvl1pPr algn="l">
              <a:defRPr sz="33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41718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3300" b="0"/>
            </a:lvl1pPr>
          </a:lstStyle>
          <a:p>
            <a:r>
              <a:rPr lang="en-US"/>
              <a:t>Click to edit Master title style</a:t>
            </a:r>
            <a:endParaRPr/>
          </a:p>
        </p:txBody>
      </p:sp>
      <p:sp>
        <p:nvSpPr>
          <p:cNvPr id="4" name="Text Placeholder 3"/>
          <p:cNvSpPr>
            <a:spLocks noGrp="1"/>
          </p:cNvSpPr>
          <p:nvPr>
            <p:ph type="body" sz="half" idx="2"/>
          </p:nvPr>
        </p:nvSpPr>
        <p:spPr>
          <a:xfrm>
            <a:off x="457200" y="1986803"/>
            <a:ext cx="3509683" cy="2541144"/>
          </a:xfrm>
          <a:prstGeom prst="rect">
            <a:avLst/>
          </a:prstGeom>
        </p:spPr>
        <p:txBody>
          <a:bodyPr>
            <a:normAutofit/>
          </a:bodyPr>
          <a:lstStyle>
            <a:lvl1pPr marL="0" indent="0">
              <a:spcBef>
                <a:spcPts val="450"/>
              </a:spcBef>
              <a:buNone/>
              <a:defRPr sz="15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
        <p:nvSpPr>
          <p:cNvPr id="9" name="Content Placeholder 2"/>
          <p:cNvSpPr>
            <a:spLocks noGrp="1"/>
          </p:cNvSpPr>
          <p:nvPr>
            <p:ph idx="14"/>
          </p:nvPr>
        </p:nvSpPr>
        <p:spPr>
          <a:xfrm>
            <a:off x="5029200" y="204787"/>
            <a:ext cx="3657600" cy="4323161"/>
          </a:xfrm>
          <a:prstGeom prst="rect">
            <a:avLst/>
          </a:prstGeom>
        </p:spPr>
        <p:txBody>
          <a:bodyPr/>
          <a:lstStyle>
            <a:lvl1pPr marL="257175" indent="-257175">
              <a:buSzPct val="100000"/>
              <a:buFont typeface="Arial"/>
              <a:buChar char="•"/>
              <a:defRPr sz="1350"/>
            </a:lvl1pPr>
            <a:lvl2pPr marL="514350" indent="-252413">
              <a:buSzPct val="100000"/>
              <a:buFont typeface="Wingdings" charset="2"/>
              <a:buChar char="§"/>
              <a:defRPr sz="1350"/>
            </a:lvl2pPr>
            <a:lvl3pPr marL="776288" indent="-261938">
              <a:buSzPct val="70000"/>
              <a:buFont typeface="Wingdings" charset="2"/>
              <a:buChar char="Ø"/>
              <a:defRPr sz="1350"/>
            </a:lvl3pPr>
            <a:lvl4pPr marL="1028700" indent="-252413">
              <a:buSzPct val="70000"/>
              <a:buFont typeface="Wingdings" charset="2"/>
              <a:buChar char="v"/>
              <a:defRPr sz="1350"/>
            </a:lvl4pPr>
            <a:lvl5pPr marL="1290638" indent="-261938">
              <a:buSzPct val="70000"/>
              <a:buFont typeface="Courier New"/>
              <a:buChar char="o"/>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832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p:spPr>
        <p:txBody>
          <a:bodyPr anchor="b"/>
          <a:lstStyle>
            <a:lvl1pPr algn="l">
              <a:defRPr sz="3300" b="0">
                <a:solidFill>
                  <a:schemeClr val="tx1"/>
                </a:solidFill>
              </a:defRPr>
            </a:lvl1pPr>
          </a:lstStyle>
          <a:p>
            <a:r>
              <a:rPr lang="en-US"/>
              <a:t>Click to edit Master title style</a:t>
            </a:r>
            <a:endParaRPr dirty="0"/>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5054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3 Pictures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p:spPr>
        <p:txBody>
          <a:bodyPr anchor="b"/>
          <a:lstStyle>
            <a:lvl1pPr algn="l">
              <a:defRPr sz="33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0145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4.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8856"/>
            <a:ext cx="8229600" cy="857250"/>
          </a:xfrm>
          <a:prstGeom prst="rect">
            <a:avLst/>
          </a:prstGeom>
        </p:spPr>
        <p:txBody>
          <a:bodyPr vert="horz" lIns="91440" tIns="45720" rIns="91440" bIns="45720" rtlCol="0" anchor="ctr">
            <a:noAutofit/>
          </a:bodyPr>
          <a:lstStyle/>
          <a:p>
            <a:r>
              <a:rPr lang="en-US"/>
              <a:t>Click to edit Master title style</a:t>
            </a:r>
            <a:endParaRP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25" b="1">
                <a:solidFill>
                  <a:schemeClr val="tx1">
                    <a:lumMod val="50000"/>
                    <a:lumOff val="50000"/>
                  </a:schemeClr>
                </a:solidFill>
              </a:defRPr>
            </a:lvl1pPr>
          </a:lstStyle>
          <a:p>
            <a:fld id="{679BC7E7-EA8E-4DA7-915E-CC098D9BADCB}" type="datetimeFigureOut">
              <a:rPr lang="en-US" smtClean="0"/>
              <a:t>4/27/17</a:t>
            </a:fld>
            <a:endParaRPr lang="en-US"/>
          </a:p>
        </p:txBody>
      </p:sp>
      <p:sp>
        <p:nvSpPr>
          <p:cNvPr id="5" name="Footer Placeholder 4"/>
          <p:cNvSpPr>
            <a:spLocks noGrp="1"/>
          </p:cNvSpPr>
          <p:nvPr>
            <p:ph type="ftr" sz="quarter" idx="3"/>
          </p:nvPr>
        </p:nvSpPr>
        <p:spPr>
          <a:xfrm>
            <a:off x="5789613" y="4767263"/>
            <a:ext cx="2895600" cy="273844"/>
          </a:xfrm>
          <a:prstGeom prst="rect">
            <a:avLst/>
          </a:prstGeom>
        </p:spPr>
        <p:txBody>
          <a:bodyPr vert="horz" lIns="91440" tIns="45720" rIns="91440" bIns="45720" rtlCol="0" anchor="ctr"/>
          <a:lstStyle>
            <a:lvl1pPr algn="r">
              <a:defRPr sz="825"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4767263"/>
            <a:ext cx="533400" cy="273844"/>
          </a:xfrm>
          <a:prstGeom prst="rect">
            <a:avLst/>
          </a:prstGeom>
        </p:spPr>
        <p:txBody>
          <a:bodyPr vert="horz" lIns="91440" tIns="45720" rIns="91440" bIns="45720" rtlCol="0" anchor="ctr"/>
          <a:lstStyle>
            <a:lvl1pPr algn="ctr">
              <a:defRPr sz="825" b="1">
                <a:solidFill>
                  <a:schemeClr val="tx1">
                    <a:lumMod val="50000"/>
                    <a:lumOff val="50000"/>
                  </a:schemeClr>
                </a:solidFill>
              </a:defRPr>
            </a:lvl1p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234995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685800" rtl="0" eaLnBrk="1" latinLnBrk="0" hangingPunct="1">
        <a:spcBef>
          <a:spcPct val="0"/>
        </a:spcBef>
        <a:buNone/>
        <a:defRPr sz="3450" kern="1200">
          <a:solidFill>
            <a:schemeClr val="bg1"/>
          </a:solidFill>
          <a:latin typeface="+mj-lt"/>
          <a:ea typeface="+mj-ea"/>
          <a:cs typeface="+mj-cs"/>
        </a:defRPr>
      </a:lvl1pPr>
    </p:titleStyle>
    <p:bodyStyle>
      <a:lvl1pPr marL="257175" indent="-257175" algn="l" defTabSz="685800" rtl="0" eaLnBrk="1" latinLnBrk="0" hangingPunct="1">
        <a:spcBef>
          <a:spcPts val="1500"/>
        </a:spcBef>
        <a:buClr>
          <a:schemeClr val="accent1"/>
        </a:buClr>
        <a:buSzPct val="90000"/>
        <a:buFont typeface="Wingdings" pitchFamily="2" charset="2"/>
        <a:buChar char="S"/>
        <a:defRPr sz="165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60000"/>
            <a:lumOff val="40000"/>
          </a:schemeClr>
        </a:buClr>
        <a:buSzPct val="90000"/>
        <a:buFont typeface="Wingdings" pitchFamily="2" charset="2"/>
        <a:buChar char="S"/>
        <a:defRPr sz="1500" kern="1200">
          <a:solidFill>
            <a:schemeClr val="tx1">
              <a:lumMod val="65000"/>
              <a:lumOff val="35000"/>
            </a:schemeClr>
          </a:solidFill>
          <a:latin typeface="+mn-lt"/>
          <a:ea typeface="+mn-ea"/>
          <a:cs typeface="+mn-cs"/>
        </a:defRPr>
      </a:lvl2pPr>
      <a:lvl3pPr marL="776288" indent="-261938" algn="l" defTabSz="685800" rtl="0" eaLnBrk="1" latinLnBrk="0" hangingPunct="1">
        <a:spcBef>
          <a:spcPts val="450"/>
        </a:spcBef>
        <a:buClr>
          <a:schemeClr val="accent1"/>
        </a:buClr>
        <a:buSzPct val="90000"/>
        <a:buFont typeface="Wingdings" pitchFamily="2" charset="2"/>
        <a:buChar char="S"/>
        <a:defRPr sz="1350" kern="1200">
          <a:solidFill>
            <a:schemeClr val="tx1">
              <a:lumMod val="65000"/>
              <a:lumOff val="35000"/>
            </a:schemeClr>
          </a:solidFill>
          <a:latin typeface="+mn-lt"/>
          <a:ea typeface="+mn-ea"/>
          <a:cs typeface="+mn-cs"/>
        </a:defRPr>
      </a:lvl3pPr>
      <a:lvl4pPr marL="1028700" indent="-252413" algn="l" defTabSz="685800" rtl="0" eaLnBrk="1" latinLnBrk="0" hangingPunct="1">
        <a:spcBef>
          <a:spcPts val="450"/>
        </a:spcBef>
        <a:buClr>
          <a:schemeClr val="accent1">
            <a:lumMod val="60000"/>
            <a:lumOff val="40000"/>
          </a:schemeClr>
        </a:buClr>
        <a:buSzPct val="90000"/>
        <a:buFont typeface="Wingdings" pitchFamily="2" charset="2"/>
        <a:buChar char="S"/>
        <a:defRPr sz="1350" kern="1200">
          <a:solidFill>
            <a:schemeClr val="tx1">
              <a:lumMod val="65000"/>
              <a:lumOff val="35000"/>
            </a:schemeClr>
          </a:solidFill>
          <a:latin typeface="+mn-lt"/>
          <a:ea typeface="+mn-ea"/>
          <a:cs typeface="+mn-cs"/>
        </a:defRPr>
      </a:lvl4pPr>
      <a:lvl5pPr marL="1290638" indent="-261938" algn="l" defTabSz="685800" rtl="0" eaLnBrk="1" latinLnBrk="0" hangingPunct="1">
        <a:spcBef>
          <a:spcPts val="450"/>
        </a:spcBef>
        <a:buClr>
          <a:schemeClr val="accent1"/>
        </a:buClr>
        <a:buSzPct val="90000"/>
        <a:buFont typeface="Wingdings" pitchFamily="2" charset="2"/>
        <a:buChar char="S"/>
        <a:defRPr sz="1350" kern="1200">
          <a:solidFill>
            <a:schemeClr val="tx1">
              <a:lumMod val="65000"/>
              <a:lumOff val="35000"/>
            </a:schemeClr>
          </a:solidFill>
          <a:latin typeface="+mn-lt"/>
          <a:ea typeface="+mn-ea"/>
          <a:cs typeface="+mn-cs"/>
        </a:defRPr>
      </a:lvl5pPr>
      <a:lvl6pPr marL="1541860" indent="-258366" algn="l" defTabSz="685800" rtl="0" eaLnBrk="1" latinLnBrk="0" hangingPunct="1">
        <a:spcBef>
          <a:spcPct val="20000"/>
        </a:spcBef>
        <a:buClr>
          <a:schemeClr val="accent1">
            <a:lumMod val="60000"/>
            <a:lumOff val="40000"/>
          </a:schemeClr>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60000"/>
            <a:lumOff val="40000"/>
          </a:schemeClr>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SzPct val="90000"/>
        <a:buFont typeface="Wingdings" pitchFamily="2"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familypolicy.ed.gov/ferpa-parents-students" TargetMode="External"/><Relationship Id="rId4" Type="http://schemas.openxmlformats.org/officeDocument/2006/relationships/image" Target="../media/image17.jpg"/><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18.png"/><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tiff"/></Relationships>
</file>

<file path=ppt/slides/_rels/slide13.xml.rels><?xml version="1.0" encoding="UTF-8" standalone="yes"?>
<Relationships xmlns="http://schemas.openxmlformats.org/package/2006/relationships"><Relationship Id="rId3" Type="http://schemas.openxmlformats.org/officeDocument/2006/relationships/hyperlink" Target="http://www.kcpublicschools.org/Page/5794" TargetMode="External"/><Relationship Id="rId4" Type="http://schemas.openxmlformats.org/officeDocument/2006/relationships/image" Target="../media/image20.png"/><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hyperlink" Target="https://www.ice.gov/contact/er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hyperlink" Target="http://www.aft.org/sites/default/files/im_uac-educators-guide_2016.pdf" TargetMode="External"/><Relationship Id="rId4" Type="http://schemas.openxmlformats.org/officeDocument/2006/relationships/image" Target="../media/image11.png"/><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www.aft.org/our-community/immigration" TargetMode="External"/><Relationship Id="rId4" Type="http://schemas.openxmlformats.org/officeDocument/2006/relationships/hyperlink" Target="http://www.aft.org/sites/default/files/im_uac-educators-guide_2016.pdf" TargetMode="External"/><Relationship Id="rId5" Type="http://schemas.openxmlformats.org/officeDocument/2006/relationships/hyperlink" Target="http://unitedwedream.org/wp-content/uploads/2014/05/DACA-Guide-for-Teachers-2014-FINAL.pdf" TargetMode="External"/><Relationship Id="rId6" Type="http://schemas.openxmlformats.org/officeDocument/2006/relationships/hyperlink" Target="http://www.aft.org/sites/default/files/poster_immigration_dreamerswelcome.pdf" TargetMode="External"/><Relationship Id="rId7" Type="http://schemas.openxmlformats.org/officeDocument/2006/relationships/image" Target="../media/image39.png"/><Relationship Id="rId1" Type="http://schemas.openxmlformats.org/officeDocument/2006/relationships/slideLayout" Target="../slideLayouts/slideLayout2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educationvotes.nea.org/2017/02/21/5-questions-educators-asking-ice-raids-supporting-immigrant-youth/" TargetMode="External"/><Relationship Id="rId4" Type="http://schemas.openxmlformats.org/officeDocument/2006/relationships/hyperlink" Target="http://educationvotes.nea.org/wp-content/uploads/2013/06/favianna-welcome-dreamers4.jpg" TargetMode="External"/><Relationship Id="rId5" Type="http://schemas.openxmlformats.org/officeDocument/2006/relationships/hyperlink" Target="NULL" TargetMode="External"/><Relationship Id="rId6" Type="http://schemas.openxmlformats.org/officeDocument/2006/relationships/image" Target="../media/image40.png"/><Relationship Id="rId7" Type="http://schemas.openxmlformats.org/officeDocument/2006/relationships/image" Target="../media/image41.jpg"/><Relationship Id="rId8" Type="http://schemas.openxmlformats.org/officeDocument/2006/relationships/image" Target="../media/image42.png"/><Relationship Id="rId9" Type="http://schemas.openxmlformats.org/officeDocument/2006/relationships/hyperlink" Target="NULL" TargetMode="External"/><Relationship Id="rId10" Type="http://schemas.openxmlformats.org/officeDocument/2006/relationships/hyperlink" Target="NULL" TargetMode="External"/><Relationship Id="rId1" Type="http://schemas.openxmlformats.org/officeDocument/2006/relationships/slideLayout" Target="../slideLayouts/slideLayout2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unitedwedream.org" TargetMode="External"/><Relationship Id="rId4" Type="http://schemas.openxmlformats.org/officeDocument/2006/relationships/hyperlink" Target="http://weareheretostay.org/resources/" TargetMode="External"/><Relationship Id="rId5" Type="http://schemas.openxmlformats.org/officeDocument/2006/relationships/hyperlink" Target="https://drive.google.com/drive/folders/0B0bmzpssB9lEZVVvUDA3VWJpZlE" TargetMode="External"/><Relationship Id="rId6" Type="http://schemas.openxmlformats.org/officeDocument/2006/relationships/image" Target="../media/image43.png"/><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www.nilc.org/issues/immigration-enforcement/everyone-has-certain-basic-rights/" TargetMode="External"/><Relationship Id="rId4" Type="http://schemas.openxmlformats.org/officeDocument/2006/relationships/hyperlink" Target="https://www.nilc.org/issues/immigration-enforcement/faq-exec-order-targeting-refugees-and-muslims/" TargetMode="External"/><Relationship Id="rId5" Type="http://schemas.openxmlformats.org/officeDocument/2006/relationships/hyperlink" Target="https://www.nilc.org/issues/immigration-enforcement/exec-order-deportations-sanctuary-cities/" TargetMode="External"/><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3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image" Target="../media/image46.png"/><Relationship Id="rId1" Type="http://schemas.openxmlformats.org/officeDocument/2006/relationships/slideLayout" Target="../slideLayouts/slideLayout2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s://onedrive.live.com/?authkey=!AB4HWwNCb5IbDgE&amp;id=B956CF0FA42A2504!546&amp;cid=B956CF0FA42A2504" TargetMode="External"/><Relationship Id="rId4" Type="http://schemas.openxmlformats.org/officeDocument/2006/relationships/hyperlink" Target="https://sites.google.com/site/panchorabbit/" TargetMode="External"/><Relationship Id="rId5" Type="http://schemas.openxmlformats.org/officeDocument/2006/relationships/hyperlink" Target="http://educationvotes.nea.org/2016/07/20/rabbit-coyote-texas-educator-help-students-share-immigration-stories/" TargetMode="External"/><Relationship Id="rId6" Type="http://schemas.openxmlformats.org/officeDocument/2006/relationships/hyperlink" Target="http://www.enriquesjourney.com/educators-students/middle-school/" TargetMode="External"/><Relationship Id="rId7" Type="http://schemas.openxmlformats.org/officeDocument/2006/relationships/hyperlink" Target="https://www.adl.org/education-and-resources/resources-for-educators-parents-families/lesson-plans" TargetMode="External"/><Relationship Id="rId8" Type="http://schemas.openxmlformats.org/officeDocument/2006/relationships/hyperlink" Target="https://www.youtube.com/watch?v=IUZNJ69ZoNk" TargetMode="External"/><Relationship Id="rId9" Type="http://schemas.openxmlformats.org/officeDocument/2006/relationships/image" Target="../media/image47.png"/><Relationship Id="rId1" Type="http://schemas.openxmlformats.org/officeDocument/2006/relationships/slideLayout" Target="../slideLayouts/slideLayout2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coloursofus.com/multicultural-picture-books-immigration" TargetMode="External"/><Relationship Id="rId4" Type="http://schemas.openxmlformats.org/officeDocument/2006/relationships/hyperlink" Target="http://www.readbrightly.com/books-about-immigration-for-kids/" TargetMode="External"/><Relationship Id="rId5" Type="http://schemas.openxmlformats.org/officeDocument/2006/relationships/hyperlink" Target="https://kitaabworld.com/blogs/news/counter-islamophobia-through-stories-muslim-kids-as-heroes" TargetMode="External"/><Relationship Id="rId6" Type="http://schemas.openxmlformats.org/officeDocument/2006/relationships/hyperlink" Target="https://geekdad.com/2017/01/13-books-children-activism/" TargetMode="External"/><Relationship Id="rId7" Type="http://schemas.openxmlformats.org/officeDocument/2006/relationships/hyperlink" Target="http://www.fbmarketplace.org" TargetMode="External"/><Relationship Id="rId8" Type="http://schemas.openxmlformats.org/officeDocument/2006/relationships/image" Target="../media/image48.jpg"/><Relationship Id="rId1" Type="http://schemas.openxmlformats.org/officeDocument/2006/relationships/slideLayout" Target="../slideLayouts/slideLayout2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colorincolorado.org/ell-basics/serving-and-supporting-immigrant-students-information-schools" TargetMode="External"/><Relationship Id="rId4" Type="http://schemas.openxmlformats.org/officeDocument/2006/relationships/hyperlink" Target="http://www.klru.org/blog/2017/02/for-immigrant-children-or-children-of-immigrants-para-los-ninos-inmigrantes-o-los-hijos-de-inmigrantes/#espanol" TargetMode="External"/><Relationship Id="rId5" Type="http://schemas.openxmlformats.org/officeDocument/2006/relationships/hyperlink" Target="http://www.tolerance.org/magazine/number-55-spring-2017/feature/immigrant-and-refugee-children-guide-educators-and-school-su" TargetMode="External"/><Relationship Id="rId6" Type="http://schemas.openxmlformats.org/officeDocument/2006/relationships/hyperlink" Target="https://www2.ed.gov/about/overview/focus/supporting-undocumented-youth.pdf" TargetMode="External"/><Relationship Id="rId7" Type="http://schemas.openxmlformats.org/officeDocument/2006/relationships/hyperlink" Target="bit.ly/1WRXcEb" TargetMode="External"/><Relationship Id="rId8" Type="http://schemas.openxmlformats.org/officeDocument/2006/relationships/hyperlink" Target="http://bit.ly/1WRXcEb" TargetMode="External"/><Relationship Id="rId1" Type="http://schemas.openxmlformats.org/officeDocument/2006/relationships/slideLayout" Target="../slideLayouts/slideLayout2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mailto:jesus@immpros.org" TargetMode="External"/><Relationship Id="rId4" Type="http://schemas.openxmlformats.org/officeDocument/2006/relationships/hyperlink" Target="mailto:rekha@sharma-crawford.com" TargetMode="External"/><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consulmex.sre.gob.mx/kansascity/" TargetMode="External"/><Relationship Id="rId4"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4.xml"/><Relationship Id="rId3" Type="http://schemas.openxmlformats.org/officeDocument/2006/relationships/hyperlink" Target="https://www.adminrelief.org/legalhel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nytimes.com/by/vivian-yee" TargetMode="External"/><Relationship Id="rId5" Type="http://schemas.openxmlformats.org/officeDocument/2006/relationships/hyperlink" Target="https://www.nytimes.com/by/kenan-davis" TargetMode="External"/><Relationship Id="rId6" Type="http://schemas.openxmlformats.org/officeDocument/2006/relationships/hyperlink" Target="https://www.nytimes.com/by/jugal-k-patel" TargetMode="External"/><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9291"/>
            <a:ext cx="8228013" cy="1648589"/>
          </a:xfrm>
        </p:spPr>
        <p:txBody>
          <a:bodyPr/>
          <a:lstStyle/>
          <a:p>
            <a:pPr lvl="0">
              <a:spcBef>
                <a:spcPts val="0"/>
              </a:spcBef>
            </a:pPr>
            <a:r>
              <a:rPr lang="en" sz="4000" b="1" dirty="0"/>
              <a:t/>
            </a:r>
            <a:br>
              <a:rPr lang="en" sz="4000" b="1" dirty="0"/>
            </a:br>
            <a:r>
              <a:rPr lang="en" sz="4000" b="1" dirty="0"/>
              <a:t/>
            </a:r>
            <a:br>
              <a:rPr lang="en" sz="4000" b="1" dirty="0"/>
            </a:br>
            <a:r>
              <a:rPr lang="en" sz="4000" b="1" dirty="0"/>
              <a:t/>
            </a:r>
            <a:br>
              <a:rPr lang="en" sz="4000" b="1" dirty="0"/>
            </a:br>
            <a:r>
              <a:rPr lang="en" sz="3600" b="1" dirty="0"/>
              <a:t>Supporting Immigrant Students &amp; Families </a:t>
            </a:r>
            <a:br>
              <a:rPr lang="en" sz="3600" b="1" dirty="0"/>
            </a:br>
            <a:r>
              <a:rPr lang="en" sz="3600" b="1" dirty="0"/>
              <a:t>Training for Educators</a:t>
            </a:r>
            <a:endParaRPr lang="en-US" sz="4000" dirty="0"/>
          </a:p>
        </p:txBody>
      </p:sp>
      <p:sp>
        <p:nvSpPr>
          <p:cNvPr id="3" name="Subtitle 2"/>
          <p:cNvSpPr>
            <a:spLocks noGrp="1"/>
          </p:cNvSpPr>
          <p:nvPr>
            <p:ph type="subTitle" idx="1"/>
          </p:nvPr>
        </p:nvSpPr>
        <p:spPr>
          <a:xfrm>
            <a:off x="457200" y="4385115"/>
            <a:ext cx="8433171" cy="367094"/>
          </a:xfrm>
        </p:spPr>
        <p:txBody>
          <a:bodyPr/>
          <a:lstStyle/>
          <a:p>
            <a:r>
              <a:rPr lang="en-US" sz="1400" b="1" dirty="0">
                <a:solidFill>
                  <a:srgbClr val="0070C0"/>
                </a:solidFill>
              </a:rPr>
              <a:t>This presentation was adapted from Education Austin’s series of Know Your Rights trainings for educators.</a:t>
            </a:r>
          </a:p>
          <a:p>
            <a:r>
              <a:rPr lang="en-US" sz="1400" b="1" dirty="0">
                <a:solidFill>
                  <a:srgbClr val="0070C0"/>
                </a:solidFill>
              </a:rPr>
              <a:t>We are grateful to Education Austin and Montserrat Garibay for sharing this important resource and for their continued commitment in supporting immigrant students and families </a:t>
            </a:r>
          </a:p>
          <a:p>
            <a:endParaRPr lang="en-US" dirty="0"/>
          </a:p>
        </p:txBody>
      </p:sp>
    </p:spTree>
    <p:extLst>
      <p:ext uri="{BB962C8B-B14F-4D97-AF65-F5344CB8AC3E}">
        <p14:creationId xmlns:p14="http://schemas.microsoft.com/office/powerpoint/2010/main" val="34619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71900" y="273654"/>
            <a:ext cx="8222100" cy="1047888"/>
          </a:xfrm>
          <a:prstGeom prst="rect">
            <a:avLst/>
          </a:prstGeom>
        </p:spPr>
        <p:txBody>
          <a:bodyPr lIns="91425" tIns="91425" rIns="91425" bIns="91425" anchor="b" anchorCtr="0">
            <a:noAutofit/>
          </a:bodyPr>
          <a:lstStyle/>
          <a:p>
            <a:pPr lvl="0">
              <a:spcBef>
                <a:spcPts val="0"/>
              </a:spcBef>
              <a:buNone/>
            </a:pPr>
            <a:r>
              <a:rPr lang="en" sz="3200" dirty="0"/>
              <a:t>Public schools are required to follow federal law regarding the privacy of student data</a:t>
            </a:r>
          </a:p>
        </p:txBody>
      </p:sp>
      <p:sp>
        <p:nvSpPr>
          <p:cNvPr id="124" name="Shape 124"/>
          <p:cNvSpPr txBox="1">
            <a:spLocks noGrp="1"/>
          </p:cNvSpPr>
          <p:nvPr>
            <p:ph type="body" idx="1"/>
          </p:nvPr>
        </p:nvSpPr>
        <p:spPr>
          <a:xfrm>
            <a:off x="305525" y="2015425"/>
            <a:ext cx="4106100" cy="2710200"/>
          </a:xfrm>
          <a:prstGeom prst="rect">
            <a:avLst/>
          </a:prstGeom>
        </p:spPr>
        <p:txBody>
          <a:bodyPr lIns="91425" tIns="91425" rIns="91425" bIns="91425" anchor="t" anchorCtr="0">
            <a:noAutofit/>
          </a:bodyPr>
          <a:lstStyle/>
          <a:p>
            <a:pPr marL="457200" lvl="0" indent="-228600"/>
            <a:r>
              <a:rPr lang="en" dirty="0"/>
              <a:t>Under the Family Educational Rights and Privacy Act (FERPA), schools are prohibited from providing information from a student’s file to federal immigration agents. </a:t>
            </a:r>
            <a:r>
              <a:rPr lang="en-US" dirty="0"/>
              <a:t>The school, however, may release ‘directory’ information, such as  a student’s place of birth, and information that is requested under a judicial order or lawfully issued subpoena.</a:t>
            </a:r>
            <a:endParaRPr lang="en" dirty="0"/>
          </a:p>
          <a:p>
            <a:pPr marL="457200" lvl="0" indent="-228600" rtl="0">
              <a:spcBef>
                <a:spcPts val="0"/>
              </a:spcBef>
            </a:pPr>
            <a:r>
              <a:rPr lang="en" dirty="0"/>
              <a:t>For more on </a:t>
            </a:r>
            <a:r>
              <a:rPr lang="en" u="sng" dirty="0">
                <a:solidFill>
                  <a:srgbClr val="000000"/>
                </a:solidFill>
                <a:hlinkClick r:id="rId3"/>
              </a:rPr>
              <a:t>FERPA</a:t>
            </a:r>
            <a:r>
              <a:rPr lang="en" dirty="0">
                <a:solidFill>
                  <a:srgbClr val="000000"/>
                </a:solidFill>
              </a:rPr>
              <a:t> </a:t>
            </a:r>
          </a:p>
        </p:txBody>
      </p:sp>
      <p:pic>
        <p:nvPicPr>
          <p:cNvPr id="125" name="Shape 125"/>
          <p:cNvPicPr preferRelativeResize="0"/>
          <p:nvPr/>
        </p:nvPicPr>
        <p:blipFill>
          <a:blip r:embed="rId4">
            <a:alphaModFix/>
          </a:blip>
          <a:stretch>
            <a:fillRect/>
          </a:stretch>
        </p:blipFill>
        <p:spPr>
          <a:xfrm>
            <a:off x="5220976" y="2098651"/>
            <a:ext cx="3069857" cy="271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503984" y="394173"/>
            <a:ext cx="8222100" cy="647083"/>
          </a:xfrm>
          <a:prstGeom prst="rect">
            <a:avLst/>
          </a:prstGeom>
        </p:spPr>
        <p:txBody>
          <a:bodyPr lIns="91425" tIns="91425" rIns="91425" bIns="91425" anchor="b" anchorCtr="0">
            <a:noAutofit/>
          </a:bodyPr>
          <a:lstStyle/>
          <a:p>
            <a:pPr lvl="0">
              <a:spcBef>
                <a:spcPts val="0"/>
              </a:spcBef>
              <a:buNone/>
            </a:pPr>
            <a:r>
              <a:rPr lang="en-US" sz="3600" dirty="0" smtClean="0"/>
              <a:t>Sensitive Locations</a:t>
            </a:r>
            <a:endParaRPr lang="en" sz="3600" dirty="0"/>
          </a:p>
        </p:txBody>
      </p:sp>
      <p:sp>
        <p:nvSpPr>
          <p:cNvPr id="117" name="Shape 117">
            <a:hlinkClick r:id="rId3" invalidUrl="https://cliniclegal.org/resources/dhs-sensitive-locations-memo "/>
          </p:cNvPr>
          <p:cNvSpPr txBox="1">
            <a:spLocks noGrp="1"/>
          </p:cNvSpPr>
          <p:nvPr>
            <p:ph type="body" idx="1"/>
          </p:nvPr>
        </p:nvSpPr>
        <p:spPr>
          <a:xfrm>
            <a:off x="4838160" y="1856038"/>
            <a:ext cx="3999900" cy="2832900"/>
          </a:xfrm>
          <a:prstGeom prst="rect">
            <a:avLst/>
          </a:prstGeom>
        </p:spPr>
        <p:txBody>
          <a:bodyPr lIns="91425" tIns="91425" rIns="91425" bIns="91425" anchor="t" anchorCtr="0">
            <a:noAutofit/>
          </a:bodyPr>
          <a:lstStyle/>
          <a:p>
            <a:pPr marL="228600" lvl="0" rtl="0">
              <a:spcBef>
                <a:spcPts val="0"/>
              </a:spcBef>
            </a:pPr>
            <a:r>
              <a:rPr lang="en-US" dirty="0" smtClean="0"/>
              <a:t>Under Obama s</a:t>
            </a:r>
            <a:r>
              <a:rPr lang="en" dirty="0" err="1" smtClean="0"/>
              <a:t>ensitive</a:t>
            </a:r>
            <a:r>
              <a:rPr lang="en" dirty="0" smtClean="0"/>
              <a:t> </a:t>
            </a:r>
            <a:r>
              <a:rPr lang="en" dirty="0"/>
              <a:t>locations have included:</a:t>
            </a:r>
          </a:p>
          <a:p>
            <a:pPr marL="514350" lvl="0" indent="-285750" rtl="0">
              <a:spcBef>
                <a:spcPts val="0"/>
              </a:spcBef>
              <a:spcAft>
                <a:spcPts val="600"/>
              </a:spcAft>
              <a:buFont typeface="Arial" panose="020B0604020202020204" pitchFamily="34" charset="0"/>
              <a:buChar char="•"/>
            </a:pPr>
            <a:r>
              <a:rPr lang="en" dirty="0"/>
              <a:t>Schools, colleges, universities and other institutions of learning.</a:t>
            </a:r>
          </a:p>
          <a:p>
            <a:pPr marL="514350" lvl="0" indent="-285750" rtl="0">
              <a:spcBef>
                <a:spcPts val="0"/>
              </a:spcBef>
              <a:spcAft>
                <a:spcPts val="600"/>
              </a:spcAft>
              <a:buFont typeface="Arial" panose="020B0604020202020204" pitchFamily="34" charset="0"/>
              <a:buChar char="•"/>
            </a:pPr>
            <a:r>
              <a:rPr lang="en" dirty="0"/>
              <a:t>Hospitals</a:t>
            </a:r>
          </a:p>
          <a:p>
            <a:pPr marL="514350" lvl="0" indent="-285750" rtl="0">
              <a:spcBef>
                <a:spcPts val="0"/>
              </a:spcBef>
              <a:spcAft>
                <a:spcPts val="600"/>
              </a:spcAft>
              <a:buFont typeface="Arial" panose="020B0604020202020204" pitchFamily="34" charset="0"/>
              <a:buChar char="•"/>
            </a:pPr>
            <a:r>
              <a:rPr lang="en" dirty="0"/>
              <a:t>Churches, synagogues, mosques and other institutions of worship</a:t>
            </a:r>
          </a:p>
          <a:p>
            <a:pPr marL="514350" lvl="0" indent="-285750" rtl="0">
              <a:spcBef>
                <a:spcPts val="0"/>
              </a:spcBef>
              <a:spcAft>
                <a:spcPts val="600"/>
              </a:spcAft>
              <a:buFont typeface="Arial" panose="020B0604020202020204" pitchFamily="34" charset="0"/>
              <a:buChar char="•"/>
            </a:pPr>
            <a:r>
              <a:rPr lang="en" dirty="0"/>
              <a:t>Funerals, weddings, and other public religious ceremonies</a:t>
            </a:r>
          </a:p>
          <a:p>
            <a:pPr marL="514350" lvl="0" indent="-285750" rtl="0">
              <a:spcBef>
                <a:spcPts val="0"/>
              </a:spcBef>
              <a:spcAft>
                <a:spcPts val="600"/>
              </a:spcAft>
              <a:buFont typeface="Arial" panose="020B0604020202020204" pitchFamily="34" charset="0"/>
              <a:buChar char="•"/>
            </a:pPr>
            <a:r>
              <a:rPr lang="en" dirty="0"/>
              <a:t>Public demonstrations, such as marches, rallies or parade</a:t>
            </a:r>
          </a:p>
        </p:txBody>
      </p:sp>
      <p:sp>
        <p:nvSpPr>
          <p:cNvPr id="2" name="TextBox 1"/>
          <p:cNvSpPr txBox="1"/>
          <p:nvPr/>
        </p:nvSpPr>
        <p:spPr>
          <a:xfrm>
            <a:off x="503984" y="3379739"/>
            <a:ext cx="3467100" cy="1631216"/>
          </a:xfrm>
          <a:prstGeom prst="rect">
            <a:avLst/>
          </a:prstGeom>
          <a:noFill/>
        </p:spPr>
        <p:txBody>
          <a:bodyPr wrap="square" rtlCol="0">
            <a:spAutoFit/>
          </a:bodyPr>
          <a:lstStyle/>
          <a:p>
            <a:pPr algn="ctr"/>
            <a:endParaRPr lang="en-US" sz="2000" dirty="0"/>
          </a:p>
          <a:p>
            <a:pPr algn="ctr"/>
            <a:r>
              <a:rPr lang="en-US" sz="2000" dirty="0">
                <a:latin typeface="Roboto"/>
                <a:ea typeface="Roboto"/>
                <a:cs typeface="Roboto"/>
                <a:sym typeface="Roboto"/>
              </a:rPr>
              <a:t>There are big questions about whether current Administration will follow this memo or seek to rescind or ignore it.</a:t>
            </a:r>
          </a:p>
        </p:txBody>
      </p:sp>
      <p:pic>
        <p:nvPicPr>
          <p:cNvPr id="1027" name="Picture 3" descr="C:\Users\SLUONGO\AppData\Local\Microsoft\Windows\Temporary Internet Files\Content.IE5\D2IMECSQ\Question_mark_(black_on_whit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964" y="1462433"/>
            <a:ext cx="1518036" cy="1917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6944" y="696686"/>
            <a:ext cx="6114261" cy="1915306"/>
          </a:xfrm>
        </p:spPr>
        <p:txBody>
          <a:bodyPr/>
          <a:lstStyle/>
          <a:p>
            <a:r>
              <a:rPr lang="en-US" sz="5400" dirty="0" smtClean="0"/>
              <a:t>Steps KCPS Has Taken</a:t>
            </a:r>
            <a:endParaRPr lang="en-US" sz="5400" dirty="0"/>
          </a:p>
        </p:txBody>
      </p:sp>
      <p:pic>
        <p:nvPicPr>
          <p:cNvPr id="2" name="Picture 1"/>
          <p:cNvPicPr>
            <a:picLocks noChangeAspect="1"/>
          </p:cNvPicPr>
          <p:nvPr/>
        </p:nvPicPr>
        <p:blipFill>
          <a:blip r:embed="rId3"/>
          <a:stretch>
            <a:fillRect/>
          </a:stretch>
        </p:blipFill>
        <p:spPr>
          <a:xfrm>
            <a:off x="1566041" y="2707272"/>
            <a:ext cx="5005421" cy="1759625"/>
          </a:xfrm>
          <a:prstGeom prst="rect">
            <a:avLst/>
          </a:prstGeom>
        </p:spPr>
      </p:pic>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64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00" y="336331"/>
            <a:ext cx="8222100" cy="893379"/>
          </a:xfrm>
        </p:spPr>
        <p:txBody>
          <a:bodyPr/>
          <a:lstStyle/>
          <a:p>
            <a:r>
              <a:rPr lang="en-US" dirty="0" smtClean="0"/>
              <a:t>What has KCPS done to </a:t>
            </a:r>
            <a:r>
              <a:rPr lang="en-US" smtClean="0"/>
              <a:t>support families?</a:t>
            </a:r>
            <a:endParaRPr lang="en-US" dirty="0"/>
          </a:p>
        </p:txBody>
      </p:sp>
      <p:sp>
        <p:nvSpPr>
          <p:cNvPr id="3" name="Text Placeholder 2"/>
          <p:cNvSpPr>
            <a:spLocks noGrp="1"/>
          </p:cNvSpPr>
          <p:nvPr>
            <p:ph type="body" idx="1"/>
          </p:nvPr>
        </p:nvSpPr>
        <p:spPr/>
        <p:txBody>
          <a:bodyPr/>
          <a:lstStyle/>
          <a:p>
            <a:r>
              <a:rPr lang="en-US" dirty="0" smtClean="0"/>
              <a:t>KCPS Safe and Welcoming Schools Resolution</a:t>
            </a:r>
          </a:p>
          <a:p>
            <a:r>
              <a:rPr lang="en" dirty="0">
                <a:hlinkClick r:id="rId3"/>
              </a:rPr>
              <a:t>KCPS Safe and Welcoming </a:t>
            </a:r>
            <a:r>
              <a:rPr lang="en" dirty="0" smtClean="0">
                <a:hlinkClick r:id="rId3"/>
              </a:rPr>
              <a:t>Schools</a:t>
            </a:r>
            <a:endParaRPr lang="en-US" dirty="0" smtClean="0"/>
          </a:p>
          <a:p>
            <a:r>
              <a:rPr lang="en-US" dirty="0" smtClean="0"/>
              <a:t>Office of Student Interventions protocol for support</a:t>
            </a:r>
            <a:endParaRPr lang="en-US" dirty="0"/>
          </a:p>
          <a:p>
            <a:r>
              <a:rPr lang="en-US" dirty="0" smtClean="0"/>
              <a:t>Multiple Know Your Rights sessions for families and communities with the Mexican Consulate and area immigration attorneys</a:t>
            </a:r>
          </a:p>
          <a:p>
            <a:pPr lvl="0"/>
            <a:r>
              <a:rPr lang="en-US" dirty="0" smtClean="0">
                <a:solidFill>
                  <a:schemeClr val="tx1"/>
                </a:solidFill>
              </a:rPr>
              <a:t>Maintain</a:t>
            </a:r>
            <a:r>
              <a:rPr lang="en" dirty="0" smtClean="0">
                <a:solidFill>
                  <a:schemeClr val="tx1"/>
                </a:solidFill>
              </a:rPr>
              <a:t> </a:t>
            </a:r>
            <a:r>
              <a:rPr lang="en" dirty="0">
                <a:solidFill>
                  <a:schemeClr val="tx1"/>
                </a:solidFill>
              </a:rPr>
              <a:t>a list of resources, such as social workers, pro-bono lawyers and local immigration advocates</a:t>
            </a:r>
          </a:p>
          <a:p>
            <a:endParaRPr lang="en-US" dirty="0" smtClean="0"/>
          </a:p>
          <a:p>
            <a:endParaRPr lang="en-US" dirty="0"/>
          </a:p>
        </p:txBody>
      </p:sp>
      <p:pic>
        <p:nvPicPr>
          <p:cNvPr id="5" name="Picture 4"/>
          <p:cNvPicPr>
            <a:picLocks noChangeAspect="1"/>
          </p:cNvPicPr>
          <p:nvPr/>
        </p:nvPicPr>
        <p:blipFill>
          <a:blip r:embed="rId4"/>
          <a:stretch>
            <a:fillRect/>
          </a:stretch>
        </p:blipFill>
        <p:spPr>
          <a:xfrm>
            <a:off x="4582058" y="1787610"/>
            <a:ext cx="4224283" cy="2841664"/>
          </a:xfrm>
          <a:prstGeom prst="rect">
            <a:avLst/>
          </a:prstGeom>
        </p:spPr>
      </p:pic>
      <p:sp>
        <p:nvSpPr>
          <p:cNvPr id="4" name="Text Placeholder 3"/>
          <p:cNvSpPr>
            <a:spLocks noGrp="1"/>
          </p:cNvSpPr>
          <p:nvPr>
            <p:ph type="body"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529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50" y="337672"/>
            <a:ext cx="8222100" cy="767700"/>
          </a:xfrm>
        </p:spPr>
        <p:txBody>
          <a:bodyPr/>
          <a:lstStyle/>
          <a:p>
            <a:r>
              <a:rPr lang="en-US" smtClean="0"/>
              <a:t>What can you or your school do?</a:t>
            </a:r>
            <a:endParaRPr lang="en-US"/>
          </a:p>
        </p:txBody>
      </p:sp>
      <p:sp>
        <p:nvSpPr>
          <p:cNvPr id="3" name="Text Placeholder 2"/>
          <p:cNvSpPr>
            <a:spLocks noGrp="1"/>
          </p:cNvSpPr>
          <p:nvPr>
            <p:ph type="body" idx="1"/>
          </p:nvPr>
        </p:nvSpPr>
        <p:spPr>
          <a:xfrm>
            <a:off x="471900" y="1491343"/>
            <a:ext cx="3159376" cy="3494314"/>
          </a:xfrm>
        </p:spPr>
        <p:txBody>
          <a:bodyPr/>
          <a:lstStyle/>
          <a:p>
            <a:r>
              <a:rPr lang="en-US" sz="2000" dirty="0" smtClean="0"/>
              <a:t>Be informed as to what undocumented families rights are</a:t>
            </a:r>
          </a:p>
          <a:p>
            <a:r>
              <a:rPr lang="en-US" sz="2000" dirty="0" smtClean="0"/>
              <a:t>Post this information or hand out to families</a:t>
            </a:r>
          </a:p>
          <a:p>
            <a:r>
              <a:rPr lang="en-US" sz="2000" dirty="0" smtClean="0"/>
              <a:t>Help families be aware of the steps they can take to be proactive</a:t>
            </a:r>
            <a:endParaRPr lang="en" sz="1600" dirty="0">
              <a:solidFill>
                <a:schemeClr val="tx1"/>
              </a:solidFill>
            </a:endParaRPr>
          </a:p>
          <a:p>
            <a:endParaRPr lang="en" dirty="0">
              <a:solidFill>
                <a:schemeClr val="tx1"/>
              </a:solidFill>
            </a:endParaRPr>
          </a:p>
          <a:p>
            <a:pPr lvl="0"/>
            <a:endParaRPr lang="en" dirty="0">
              <a:solidFill>
                <a:schemeClr val="tx1"/>
              </a:solidFill>
            </a:endParaRPr>
          </a:p>
          <a:p>
            <a:endParaRPr lang="en-US" dirty="0" smtClean="0"/>
          </a:p>
          <a:p>
            <a:endParaRPr lang="en-US" dirty="0"/>
          </a:p>
        </p:txBody>
      </p:sp>
      <p:sp>
        <p:nvSpPr>
          <p:cNvPr id="4" name="Text Placeholder 3"/>
          <p:cNvSpPr>
            <a:spLocks noGrp="1"/>
          </p:cNvSpPr>
          <p:nvPr>
            <p:ph type="body" idx="2"/>
          </p:nvPr>
        </p:nvSpPr>
        <p:spPr/>
        <p:txBody>
          <a:bodyPr/>
          <a:lstStyle/>
          <a:p>
            <a:endParaRPr lang="en-US" dirty="0"/>
          </a:p>
        </p:txBody>
      </p:sp>
      <p:pic>
        <p:nvPicPr>
          <p:cNvPr id="6" name="Shape 175"/>
          <p:cNvPicPr preferRelativeResize="0"/>
          <p:nvPr/>
        </p:nvPicPr>
        <p:blipFill>
          <a:blip r:embed="rId3">
            <a:alphaModFix/>
          </a:blip>
          <a:stretch>
            <a:fillRect/>
          </a:stretch>
        </p:blipFill>
        <p:spPr>
          <a:xfrm>
            <a:off x="6843325" y="1053286"/>
            <a:ext cx="2300675" cy="3434250"/>
          </a:xfrm>
          <a:prstGeom prst="rect">
            <a:avLst/>
          </a:prstGeom>
          <a:noFill/>
          <a:ln>
            <a:noFill/>
          </a:ln>
        </p:spPr>
      </p:pic>
      <p:pic>
        <p:nvPicPr>
          <p:cNvPr id="9" name="Shape 176"/>
          <p:cNvPicPr preferRelativeResize="0"/>
          <p:nvPr/>
        </p:nvPicPr>
        <p:blipFill>
          <a:blip r:embed="rId4">
            <a:alphaModFix/>
          </a:blip>
          <a:stretch>
            <a:fillRect/>
          </a:stretch>
        </p:blipFill>
        <p:spPr>
          <a:xfrm>
            <a:off x="3923689" y="1763487"/>
            <a:ext cx="2613074" cy="2613074"/>
          </a:xfrm>
          <a:prstGeom prst="rect">
            <a:avLst/>
          </a:prstGeom>
          <a:noFill/>
          <a:ln>
            <a:noFill/>
          </a:ln>
        </p:spPr>
      </p:pic>
    </p:spTree>
    <p:extLst>
      <p:ext uri="{BB962C8B-B14F-4D97-AF65-F5344CB8AC3E}">
        <p14:creationId xmlns:p14="http://schemas.microsoft.com/office/powerpoint/2010/main" val="1304324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00" y="438913"/>
            <a:ext cx="8222100" cy="768095"/>
          </a:xfrm>
        </p:spPr>
        <p:txBody>
          <a:bodyPr/>
          <a:lstStyle/>
          <a:p>
            <a:r>
              <a:rPr lang="en-US" dirty="0" smtClean="0"/>
              <a:t>What Can You or Your School Do?</a:t>
            </a:r>
            <a:endParaRPr lang="en-US" dirty="0"/>
          </a:p>
        </p:txBody>
      </p:sp>
      <p:sp>
        <p:nvSpPr>
          <p:cNvPr id="3" name="Text Placeholder 2"/>
          <p:cNvSpPr>
            <a:spLocks noGrp="1"/>
          </p:cNvSpPr>
          <p:nvPr>
            <p:ph type="body" idx="1"/>
          </p:nvPr>
        </p:nvSpPr>
        <p:spPr/>
        <p:txBody>
          <a:bodyPr/>
          <a:lstStyle/>
          <a:p>
            <a:pPr lvl="0"/>
            <a:r>
              <a:rPr lang="en" dirty="0">
                <a:solidFill>
                  <a:schemeClr val="tx1"/>
                </a:solidFill>
              </a:rPr>
              <a:t>Provide school counseling or referrals to students who have had a family member detained</a:t>
            </a:r>
            <a:endParaRPr lang="en-US" dirty="0">
              <a:solidFill>
                <a:schemeClr val="tx1"/>
              </a:solidFill>
            </a:endParaRPr>
          </a:p>
          <a:p>
            <a:r>
              <a:rPr lang="en" dirty="0">
                <a:solidFill>
                  <a:schemeClr val="tx1"/>
                </a:solidFill>
              </a:rPr>
              <a:t>Provide a safe place for students  to wait at school if a parent or sibling has been detained</a:t>
            </a:r>
            <a:endParaRPr lang="en-US" dirty="0">
              <a:solidFill>
                <a:schemeClr val="tx1"/>
              </a:solidFill>
            </a:endParaRPr>
          </a:p>
          <a:p>
            <a:pPr lvl="0"/>
            <a:r>
              <a:rPr lang="en-US" dirty="0">
                <a:solidFill>
                  <a:schemeClr val="tx1"/>
                </a:solidFill>
              </a:rPr>
              <a:t>Provide</a:t>
            </a:r>
            <a:r>
              <a:rPr lang="en" dirty="0">
                <a:solidFill>
                  <a:schemeClr val="tx1"/>
                </a:solidFill>
              </a:rPr>
              <a:t> a list of resources, such as social workers, pro-bono lawyers and local immigration advocates</a:t>
            </a:r>
            <a:endParaRPr lang="en-US" dirty="0">
              <a:solidFill>
                <a:schemeClr val="tx1"/>
              </a:solidFill>
            </a:endParaRPr>
          </a:p>
          <a:p>
            <a:r>
              <a:rPr lang="en" dirty="0">
                <a:solidFill>
                  <a:schemeClr val="tx1"/>
                </a:solidFill>
              </a:rPr>
              <a:t>Identify someone at your school who can serve as an immigration resources coordinator and advocate</a:t>
            </a:r>
          </a:p>
        </p:txBody>
      </p:sp>
      <p:sp>
        <p:nvSpPr>
          <p:cNvPr id="4" name="Text Placeholder 3"/>
          <p:cNvSpPr>
            <a:spLocks noGrp="1"/>
          </p:cNvSpPr>
          <p:nvPr>
            <p:ph type="body"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00" y="1975520"/>
            <a:ext cx="4544184" cy="2418678"/>
          </a:xfrm>
          <a:prstGeom prst="rect">
            <a:avLst/>
          </a:prstGeom>
        </p:spPr>
      </p:pic>
    </p:spTree>
    <p:extLst>
      <p:ext uri="{BB962C8B-B14F-4D97-AF65-F5344CB8AC3E}">
        <p14:creationId xmlns:p14="http://schemas.microsoft.com/office/powerpoint/2010/main" val="42293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04" y="51880"/>
            <a:ext cx="8222100" cy="1796943"/>
          </a:xfrm>
        </p:spPr>
        <p:txBody>
          <a:bodyPr/>
          <a:lstStyle/>
          <a:p>
            <a:pPr lvl="0"/>
            <a:r>
              <a:rPr lang="en" sz="7200" b="1" dirty="0"/>
              <a:t>Being Prepared </a:t>
            </a:r>
            <a:r>
              <a:rPr lang="en" b="1" dirty="0"/>
              <a:t/>
            </a:r>
            <a:br>
              <a:rPr lang="en" b="1" dirty="0"/>
            </a:br>
            <a:endParaRPr lang="en-US" dirty="0"/>
          </a:p>
        </p:txBody>
      </p:sp>
      <p:sp>
        <p:nvSpPr>
          <p:cNvPr id="3" name="Text Placeholder 2"/>
          <p:cNvSpPr>
            <a:spLocks noGrp="1"/>
          </p:cNvSpPr>
          <p:nvPr>
            <p:ph type="body" idx="1"/>
          </p:nvPr>
        </p:nvSpPr>
        <p:spPr>
          <a:xfrm>
            <a:off x="471899" y="2263302"/>
            <a:ext cx="7997649" cy="2710199"/>
          </a:xfrm>
        </p:spPr>
        <p:txBody>
          <a:bodyPr/>
          <a:lstStyle/>
          <a:p>
            <a:pPr algn="ctr"/>
            <a:r>
              <a:rPr lang="en" sz="3600" dirty="0"/>
              <a:t>How families and students can create a rapid response plan.  </a:t>
            </a:r>
            <a:endParaRPr lang="en-US" sz="3600" b="1" dirty="0"/>
          </a:p>
        </p:txBody>
      </p:sp>
    </p:spTree>
    <p:extLst>
      <p:ext uri="{BB962C8B-B14F-4D97-AF65-F5344CB8AC3E}">
        <p14:creationId xmlns:p14="http://schemas.microsoft.com/office/powerpoint/2010/main" val="3317493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2"/>
          </p:nvPr>
        </p:nvSpPr>
        <p:spPr>
          <a:xfrm>
            <a:off x="4939500" y="724200"/>
            <a:ext cx="4078500" cy="3695100"/>
          </a:xfrm>
          <a:prstGeom prst="rect">
            <a:avLst/>
          </a:prstGeom>
        </p:spPr>
        <p:txBody>
          <a:bodyPr lIns="91425" tIns="91425" rIns="91425" bIns="91425" anchor="ctr" anchorCtr="0">
            <a:noAutofit/>
          </a:bodyPr>
          <a:lstStyle/>
          <a:p>
            <a:pPr marL="228600" lvl="0" rtl="0">
              <a:spcBef>
                <a:spcPts val="0"/>
              </a:spcBef>
            </a:pPr>
            <a:r>
              <a:rPr lang="en" sz="3200" b="1" dirty="0">
                <a:solidFill>
                  <a:schemeClr val="tx1"/>
                </a:solidFill>
              </a:rPr>
              <a:t>Identify a reputable legal aid organization</a:t>
            </a:r>
            <a:endParaRPr sz="3200" b="1" dirty="0">
              <a:solidFill>
                <a:schemeClr val="tx1"/>
              </a:solidFill>
            </a:endParaRPr>
          </a:p>
          <a:p>
            <a:pPr marL="457200" lvl="0" indent="-330200">
              <a:spcBef>
                <a:spcPts val="0"/>
              </a:spcBef>
              <a:buSzPct val="100000"/>
              <a:buFont typeface="Arial" panose="020B0604020202020204" pitchFamily="34" charset="0"/>
              <a:buChar char="•"/>
            </a:pPr>
            <a:r>
              <a:rPr lang="en" sz="1600" dirty="0">
                <a:solidFill>
                  <a:schemeClr val="tx1"/>
                </a:solidFill>
              </a:rPr>
              <a:t>Keep the organization’s or person’s contact information with you at all times</a:t>
            </a:r>
          </a:p>
        </p:txBody>
      </p:sp>
      <p:pic>
        <p:nvPicPr>
          <p:cNvPr id="7" name="Shape 228"/>
          <p:cNvPicPr preferRelativeResize="0"/>
          <p:nvPr/>
        </p:nvPicPr>
        <p:blipFill>
          <a:blip r:embed="rId3">
            <a:alphaModFix/>
          </a:blip>
          <a:stretch>
            <a:fillRect/>
          </a:stretch>
        </p:blipFill>
        <p:spPr>
          <a:xfrm>
            <a:off x="309257" y="857368"/>
            <a:ext cx="3988422" cy="348603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0"/>
              </a:spcBef>
            </a:pPr>
            <a:r>
              <a:rPr lang="en" sz="3600" b="1" dirty="0"/>
              <a:t>Identify at least two willing caregivers</a:t>
            </a:r>
          </a:p>
        </p:txBody>
      </p:sp>
      <p:sp>
        <p:nvSpPr>
          <p:cNvPr id="288" name="Shape 288"/>
          <p:cNvSpPr txBox="1">
            <a:spLocks noGrp="1"/>
          </p:cNvSpPr>
          <p:nvPr>
            <p:ph type="body" sz="half" idx="2"/>
          </p:nvPr>
        </p:nvSpPr>
        <p:spPr>
          <a:prstGeom prst="rect">
            <a:avLst/>
          </a:prstGeom>
        </p:spPr>
        <p:txBody>
          <a:bodyPr lIns="91425" tIns="91425" rIns="91425" bIns="91425" anchor="ctr" anchorCtr="0">
            <a:noAutofit/>
          </a:bodyPr>
          <a:lstStyle/>
          <a:p>
            <a:pPr lvl="0">
              <a:spcBef>
                <a:spcPts val="0"/>
              </a:spcBef>
              <a:buNone/>
            </a:pPr>
            <a:endParaRPr lang="en-US" sz="3200" b="1" dirty="0" smtClean="0">
              <a:solidFill>
                <a:schemeClr val="tx1"/>
              </a:solidFill>
            </a:endParaRPr>
          </a:p>
          <a:p>
            <a:pPr marL="127000" indent="0">
              <a:buSzPct val="100000"/>
              <a:buNone/>
            </a:pPr>
            <a:r>
              <a:rPr lang="en-US" sz="2000" dirty="0" smtClean="0">
                <a:solidFill>
                  <a:schemeClr val="tx1"/>
                </a:solidFill>
              </a:rPr>
              <a:t>1. </a:t>
            </a:r>
            <a:r>
              <a:rPr lang="en" sz="2000" dirty="0" smtClean="0">
                <a:solidFill>
                  <a:schemeClr val="tx1"/>
                </a:solidFill>
              </a:rPr>
              <a:t>Write </a:t>
            </a:r>
            <a:r>
              <a:rPr lang="en" sz="2000" dirty="0">
                <a:solidFill>
                  <a:schemeClr val="tx1"/>
                </a:solidFill>
              </a:rPr>
              <a:t>down their complete contact information</a:t>
            </a:r>
          </a:p>
          <a:p>
            <a:pPr marL="127000" indent="0">
              <a:buSzPct val="100000"/>
              <a:buNone/>
            </a:pPr>
            <a:r>
              <a:rPr lang="en-US" sz="2000" dirty="0" smtClean="0">
                <a:solidFill>
                  <a:schemeClr val="tx1"/>
                </a:solidFill>
              </a:rPr>
              <a:t>2. </a:t>
            </a:r>
            <a:r>
              <a:rPr lang="en" sz="2000" dirty="0" smtClean="0">
                <a:solidFill>
                  <a:schemeClr val="tx1"/>
                </a:solidFill>
              </a:rPr>
              <a:t>Ask </a:t>
            </a:r>
            <a:r>
              <a:rPr lang="en" sz="2000" dirty="0">
                <a:solidFill>
                  <a:schemeClr val="tx1"/>
                </a:solidFill>
              </a:rPr>
              <a:t>children to memorize caregivers’ contact information</a:t>
            </a:r>
          </a:p>
          <a:p>
            <a:pPr marL="127000" indent="0">
              <a:buSzPct val="100000"/>
              <a:buNone/>
            </a:pPr>
            <a:r>
              <a:rPr lang="en-US" sz="2000" dirty="0" smtClean="0">
                <a:solidFill>
                  <a:schemeClr val="tx1"/>
                </a:solidFill>
              </a:rPr>
              <a:t>3. </a:t>
            </a:r>
            <a:r>
              <a:rPr lang="en" sz="2000" dirty="0" smtClean="0">
                <a:solidFill>
                  <a:schemeClr val="tx1"/>
                </a:solidFill>
              </a:rPr>
              <a:t>Update </a:t>
            </a:r>
            <a:r>
              <a:rPr lang="en" sz="2000" dirty="0">
                <a:solidFill>
                  <a:schemeClr val="tx1"/>
                </a:solidFill>
              </a:rPr>
              <a:t>school emergency contact forms and designate approved adults for student pick up</a:t>
            </a:r>
          </a:p>
        </p:txBody>
      </p:sp>
      <p:pic>
        <p:nvPicPr>
          <p:cNvPr id="4" name="Shape 381"/>
          <p:cNvPicPr preferRelativeResize="0"/>
          <p:nvPr/>
        </p:nvPicPr>
        <p:blipFill>
          <a:blip r:embed="rId3">
            <a:alphaModFix/>
          </a:blip>
          <a:stretch>
            <a:fillRect/>
          </a:stretch>
        </p:blipFill>
        <p:spPr>
          <a:xfrm>
            <a:off x="613954" y="803366"/>
            <a:ext cx="3370217" cy="3311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 name="Title 2"/>
          <p:cNvSpPr>
            <a:spLocks noGrp="1"/>
          </p:cNvSpPr>
          <p:nvPr>
            <p:ph type="title"/>
          </p:nvPr>
        </p:nvSpPr>
        <p:spPr/>
        <p:txBody>
          <a:bodyPr/>
          <a:lstStyle/>
          <a:p>
            <a:pPr algn="ctr"/>
            <a:r>
              <a:rPr lang="en" sz="3600" b="1" dirty="0"/>
              <a:t>Make a plan for caregivers</a:t>
            </a:r>
          </a:p>
        </p:txBody>
      </p:sp>
      <p:sp>
        <p:nvSpPr>
          <p:cNvPr id="308" name="Shape 308"/>
          <p:cNvSpPr txBox="1">
            <a:spLocks noGrp="1"/>
          </p:cNvSpPr>
          <p:nvPr>
            <p:ph type="body" sz="half" idx="2"/>
          </p:nvPr>
        </p:nvSpPr>
        <p:spPr>
          <a:prstGeom prst="rect">
            <a:avLst/>
          </a:prstGeom>
        </p:spPr>
        <p:txBody>
          <a:bodyPr lIns="91425" tIns="91425" rIns="91425" bIns="91425" anchor="ctr" anchorCtr="0">
            <a:noAutofit/>
          </a:bodyPr>
          <a:lstStyle/>
          <a:p>
            <a:pPr marL="285750" indent="-285750">
              <a:buFont typeface="Arial" panose="020B0604020202020204" pitchFamily="34" charset="0"/>
              <a:buChar char="•"/>
            </a:pPr>
            <a:r>
              <a:rPr lang="en" sz="1600" dirty="0" smtClean="0">
                <a:solidFill>
                  <a:schemeClr val="tx1"/>
                </a:solidFill>
              </a:rPr>
              <a:t>Parents </a:t>
            </a:r>
            <a:r>
              <a:rPr lang="en" sz="1600" dirty="0">
                <a:solidFill>
                  <a:schemeClr val="tx1"/>
                </a:solidFill>
              </a:rPr>
              <a:t>may be considering establishing a power of attorney for a designated caregiver for their children under the age of </a:t>
            </a:r>
            <a:r>
              <a:rPr lang="en" sz="1600" dirty="0" smtClean="0">
                <a:solidFill>
                  <a:schemeClr val="tx1"/>
                </a:solidFill>
              </a:rPr>
              <a:t>18</a:t>
            </a:r>
            <a:endParaRPr lang="en-US" sz="1600" dirty="0" smtClean="0">
              <a:solidFill>
                <a:schemeClr val="tx1"/>
              </a:solidFill>
            </a:endParaRPr>
          </a:p>
          <a:p>
            <a:pPr marL="285750" indent="-285750">
              <a:buFont typeface="Arial" panose="020B0604020202020204" pitchFamily="34" charset="0"/>
              <a:buChar char="•"/>
            </a:pPr>
            <a:r>
              <a:rPr lang="en-US" sz="1600" kern="1200" dirty="0" smtClean="0">
                <a:solidFill>
                  <a:schemeClr val="tx1"/>
                </a:solidFill>
              </a:rPr>
              <a:t>Family </a:t>
            </a:r>
            <a:r>
              <a:rPr lang="en-US" sz="1600" kern="1200" dirty="0">
                <a:solidFill>
                  <a:schemeClr val="tx1"/>
                </a:solidFill>
              </a:rPr>
              <a:t>law varies by state. Parents considering this option would be advised to connect with family law services through local legal aid organizations. </a:t>
            </a:r>
            <a:endParaRPr dirty="0">
              <a:solidFill>
                <a:schemeClr val="tx1"/>
              </a:solidFill>
            </a:endParaRPr>
          </a:p>
        </p:txBody>
      </p:sp>
      <p:pic>
        <p:nvPicPr>
          <p:cNvPr id="309" name="Shape 309"/>
          <p:cNvPicPr preferRelativeResize="0"/>
          <p:nvPr/>
        </p:nvPicPr>
        <p:blipFill>
          <a:blip r:embed="rId3">
            <a:alphaModFix/>
          </a:blip>
          <a:stretch>
            <a:fillRect/>
          </a:stretch>
        </p:blipFill>
        <p:spPr>
          <a:xfrm>
            <a:off x="588502" y="455974"/>
            <a:ext cx="3449675" cy="3486150"/>
          </a:xfrm>
          <a:prstGeom prst="rect">
            <a:avLst/>
          </a:prstGeom>
          <a:noFill/>
          <a:ln>
            <a:noFill/>
          </a:ln>
        </p:spPr>
      </p:pic>
      <p:sp>
        <p:nvSpPr>
          <p:cNvPr id="310" name="Shape 310"/>
          <p:cNvSpPr txBox="1"/>
          <p:nvPr/>
        </p:nvSpPr>
        <p:spPr>
          <a:xfrm>
            <a:off x="134622" y="4133100"/>
            <a:ext cx="4129500" cy="719400"/>
          </a:xfrm>
          <a:prstGeom prst="rect">
            <a:avLst/>
          </a:prstGeom>
          <a:noFill/>
          <a:ln>
            <a:noFill/>
          </a:ln>
        </p:spPr>
        <p:txBody>
          <a:bodyPr lIns="91425" tIns="91425" rIns="91425" bIns="91425" anchor="t" anchorCtr="0">
            <a:noAutofit/>
          </a:bodyPr>
          <a:lstStyle/>
          <a:p>
            <a:pPr lvl="0">
              <a:spcBef>
                <a:spcPts val="0"/>
              </a:spcBef>
              <a:buNone/>
            </a:pPr>
            <a:endParaRPr dirty="0"/>
          </a:p>
        </p:txBody>
      </p:sp>
      <p:sp>
        <p:nvSpPr>
          <p:cNvPr id="2" name="Rectangle 1"/>
          <p:cNvSpPr/>
          <p:nvPr/>
        </p:nvSpPr>
        <p:spPr>
          <a:xfrm rot="19419679">
            <a:off x="1028371" y="2018645"/>
            <a:ext cx="256993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sample</a:t>
            </a:r>
            <a:endParaRPr lang="en-US" sz="5400" b="1" cap="none" spc="0" dirty="0">
              <a:ln/>
              <a:solidFill>
                <a:schemeClr val="accent3"/>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71900" y="283779"/>
            <a:ext cx="8222100" cy="1082566"/>
          </a:xfrm>
          <a:prstGeom prst="rect">
            <a:avLst/>
          </a:prstGeom>
        </p:spPr>
        <p:txBody>
          <a:bodyPr lIns="91425" tIns="91425" rIns="91425" bIns="91425" anchor="b" anchorCtr="0">
            <a:noAutofit/>
          </a:bodyPr>
          <a:lstStyle/>
          <a:p>
            <a:pPr lvl="0">
              <a:spcBef>
                <a:spcPts val="0"/>
              </a:spcBef>
              <a:buNone/>
            </a:pPr>
            <a:r>
              <a:rPr lang="en-US" sz="6000" dirty="0" smtClean="0"/>
              <a:t>Session Outcomes</a:t>
            </a:r>
            <a:endParaRPr lang="en" sz="6000" dirty="0"/>
          </a:p>
        </p:txBody>
      </p:sp>
      <p:sp>
        <p:nvSpPr>
          <p:cNvPr id="77" name="Shape 77"/>
          <p:cNvSpPr txBox="1">
            <a:spLocks noGrp="1"/>
          </p:cNvSpPr>
          <p:nvPr>
            <p:ph type="body" idx="1"/>
          </p:nvPr>
        </p:nvSpPr>
        <p:spPr>
          <a:xfrm>
            <a:off x="460950" y="1784949"/>
            <a:ext cx="8222100" cy="3216541"/>
          </a:xfrm>
          <a:prstGeom prst="rect">
            <a:avLst/>
          </a:prstGeom>
        </p:spPr>
        <p:txBody>
          <a:bodyPr lIns="91425" tIns="91425" rIns="91425" bIns="91425" anchor="t" anchorCtr="0">
            <a:noAutofit/>
          </a:bodyPr>
          <a:lstStyle/>
          <a:p>
            <a:pPr marL="228600" indent="0">
              <a:buNone/>
            </a:pPr>
            <a:r>
              <a:rPr lang="en-US" sz="1800" b="1" dirty="0" smtClean="0"/>
              <a:t>You will know:</a:t>
            </a:r>
          </a:p>
          <a:p>
            <a:pPr marL="514350" lvl="0" indent="-285750" rtl="0">
              <a:spcBef>
                <a:spcPts val="0"/>
              </a:spcBef>
              <a:buFont typeface="Arial" panose="020B0604020202020204" pitchFamily="34" charset="0"/>
              <a:buChar char="•"/>
            </a:pPr>
            <a:endParaRPr lang="en-US" dirty="0"/>
          </a:p>
          <a:p>
            <a:pPr marL="514350" lvl="0" indent="-285750" rtl="0">
              <a:spcBef>
                <a:spcPts val="0"/>
              </a:spcBef>
              <a:buFont typeface="Arial" panose="020B0604020202020204" pitchFamily="34" charset="0"/>
              <a:buChar char="•"/>
            </a:pPr>
            <a:r>
              <a:rPr lang="en-US" dirty="0" smtClean="0"/>
              <a:t>How and why undocumented immigrants enter the U.S. and their constitutional rights</a:t>
            </a:r>
            <a:endParaRPr lang="en" dirty="0"/>
          </a:p>
          <a:p>
            <a:pPr marL="514350" lvl="0" indent="-285750" rtl="0">
              <a:spcBef>
                <a:spcPts val="0"/>
              </a:spcBef>
              <a:buFont typeface="Arial" panose="020B0604020202020204" pitchFamily="34" charset="0"/>
              <a:buChar char="•"/>
            </a:pPr>
            <a:r>
              <a:rPr lang="en-US" dirty="0" smtClean="0"/>
              <a:t>How KCPS is supporting students and families</a:t>
            </a:r>
          </a:p>
          <a:p>
            <a:pPr marL="514350" lvl="0" indent="-285750" rtl="0">
              <a:spcBef>
                <a:spcPts val="0"/>
              </a:spcBef>
              <a:buFont typeface="Arial" panose="020B0604020202020204" pitchFamily="34" charset="0"/>
              <a:buChar char="•"/>
            </a:pPr>
            <a:r>
              <a:rPr lang="en-US" dirty="0" smtClean="0"/>
              <a:t>How teachers and schools can support students and families</a:t>
            </a:r>
            <a:endParaRPr lang="en" dirty="0"/>
          </a:p>
          <a:p>
            <a:pPr marL="514350" lvl="0" indent="-285750" rtl="0">
              <a:spcBef>
                <a:spcPts val="0"/>
              </a:spcBef>
              <a:buFont typeface="Arial" panose="020B0604020202020204" pitchFamily="34" charset="0"/>
              <a:buChar char="•"/>
            </a:pPr>
            <a:r>
              <a:rPr lang="en" dirty="0"/>
              <a:t>How families and students can create a rapid response plan </a:t>
            </a:r>
          </a:p>
          <a:p>
            <a:pPr marL="514350" lvl="0" indent="-285750" rtl="0">
              <a:spcBef>
                <a:spcPts val="0"/>
              </a:spcBef>
              <a:buFont typeface="Arial" panose="020B0604020202020204" pitchFamily="34" charset="0"/>
              <a:buChar char="•"/>
            </a:pPr>
            <a:r>
              <a:rPr lang="en" dirty="0" smtClean="0"/>
              <a:t>Understand </a:t>
            </a:r>
            <a:r>
              <a:rPr lang="en" dirty="0"/>
              <a:t>Deferred Action for Childhood Arrivals</a:t>
            </a:r>
          </a:p>
          <a:p>
            <a:pPr marL="514350" lvl="0" indent="-285750" rtl="0">
              <a:spcBef>
                <a:spcPts val="0"/>
              </a:spcBef>
              <a:buFont typeface="Arial" panose="020B0604020202020204" pitchFamily="34" charset="0"/>
              <a:buChar char="•"/>
            </a:pPr>
            <a:r>
              <a:rPr lang="en-US" dirty="0" smtClean="0"/>
              <a:t>What online informational and instructional r</a:t>
            </a:r>
            <a:r>
              <a:rPr lang="en" dirty="0" err="1" smtClean="0"/>
              <a:t>esources</a:t>
            </a:r>
            <a:r>
              <a:rPr lang="en-US" dirty="0" smtClean="0"/>
              <a:t> are available to families and teachers</a:t>
            </a:r>
            <a:endParaRPr lang="en" dirty="0"/>
          </a:p>
          <a:p>
            <a:pPr lvl="0">
              <a:spcBef>
                <a:spcPts val="0"/>
              </a:spcBef>
              <a:buNone/>
            </a:pPr>
            <a:endParaRPr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0"/>
              </a:spcBef>
            </a:pPr>
            <a:r>
              <a:rPr lang="en" sz="3600" b="1" dirty="0" smtClean="0"/>
              <a:t>Have </a:t>
            </a:r>
            <a:r>
              <a:rPr lang="en" sz="3600" b="1" dirty="0"/>
              <a:t>documents </a:t>
            </a:r>
            <a:r>
              <a:rPr lang="en-US" sz="3600" b="1" dirty="0" smtClean="0"/>
              <a:t>organized and ready</a:t>
            </a:r>
            <a:endParaRPr lang="en" sz="3600" b="1" dirty="0"/>
          </a:p>
        </p:txBody>
      </p:sp>
      <p:sp>
        <p:nvSpPr>
          <p:cNvPr id="321" name="Shape 321"/>
          <p:cNvSpPr txBox="1">
            <a:spLocks noGrp="1"/>
          </p:cNvSpPr>
          <p:nvPr>
            <p:ph type="body" sz="half" idx="2"/>
          </p:nvPr>
        </p:nvSpPr>
        <p:spPr>
          <a:prstGeom prst="rect">
            <a:avLst/>
          </a:prstGeom>
        </p:spPr>
        <p:txBody>
          <a:bodyPr lIns="91425" tIns="91425" rIns="91425" bIns="91425" anchor="ctr" anchorCtr="0">
            <a:noAutofit/>
          </a:bodyPr>
          <a:lstStyle/>
          <a:p>
            <a:r>
              <a:rPr lang="en" sz="1600" dirty="0" smtClean="0">
                <a:solidFill>
                  <a:schemeClr val="tx1"/>
                </a:solidFill>
              </a:rPr>
              <a:t>Documents </a:t>
            </a:r>
            <a:r>
              <a:rPr lang="en" sz="1600" dirty="0">
                <a:solidFill>
                  <a:schemeClr val="tx1"/>
                </a:solidFill>
              </a:rPr>
              <a:t>should be accesible by children, housemates or trusted relatives in case of an emergency</a:t>
            </a:r>
            <a:endParaRPr lang="en" sz="1600" b="1" dirty="0">
              <a:solidFill>
                <a:schemeClr val="tx1"/>
              </a:solidFill>
            </a:endParaRPr>
          </a:p>
          <a:p>
            <a:pPr marL="457200" lvl="0" indent="-330200" rtl="0">
              <a:spcBef>
                <a:spcPts val="0"/>
              </a:spcBef>
              <a:spcAft>
                <a:spcPts val="0"/>
              </a:spcAft>
              <a:buSzPct val="100000"/>
              <a:buFont typeface="Arial" panose="020B0604020202020204" pitchFamily="34" charset="0"/>
              <a:buChar char="•"/>
            </a:pPr>
            <a:r>
              <a:rPr lang="en" sz="1600" dirty="0">
                <a:solidFill>
                  <a:schemeClr val="tx1"/>
                </a:solidFill>
              </a:rPr>
              <a:t>Passports</a:t>
            </a:r>
          </a:p>
          <a:p>
            <a:pPr marL="457200" lvl="0" indent="-330200" rtl="0">
              <a:spcBef>
                <a:spcPts val="0"/>
              </a:spcBef>
              <a:spcAft>
                <a:spcPts val="0"/>
              </a:spcAft>
              <a:buSzPct val="100000"/>
              <a:buFont typeface="Arial" panose="020B0604020202020204" pitchFamily="34" charset="0"/>
              <a:buChar char="•"/>
            </a:pPr>
            <a:r>
              <a:rPr lang="en" sz="1600" dirty="0">
                <a:solidFill>
                  <a:schemeClr val="tx1"/>
                </a:solidFill>
              </a:rPr>
              <a:t>ID’s</a:t>
            </a:r>
          </a:p>
          <a:p>
            <a:pPr marL="457200" lvl="0" indent="-330200" rtl="0">
              <a:spcBef>
                <a:spcPts val="0"/>
              </a:spcBef>
              <a:spcAft>
                <a:spcPts val="0"/>
              </a:spcAft>
              <a:buSzPct val="100000"/>
              <a:buFont typeface="Arial" panose="020B0604020202020204" pitchFamily="34" charset="0"/>
              <a:buChar char="•"/>
            </a:pPr>
            <a:r>
              <a:rPr lang="en" sz="1600" dirty="0">
                <a:solidFill>
                  <a:schemeClr val="tx1"/>
                </a:solidFill>
              </a:rPr>
              <a:t>Attorney contact information</a:t>
            </a:r>
          </a:p>
          <a:p>
            <a:pPr marL="457200" lvl="0" indent="-330200" rtl="0">
              <a:spcBef>
                <a:spcPts val="0"/>
              </a:spcBef>
              <a:spcAft>
                <a:spcPts val="0"/>
              </a:spcAft>
              <a:buSzPct val="100000"/>
              <a:buFont typeface="Arial" panose="020B0604020202020204" pitchFamily="34" charset="0"/>
              <a:buChar char="•"/>
            </a:pPr>
            <a:r>
              <a:rPr lang="en" sz="1600" dirty="0">
                <a:solidFill>
                  <a:schemeClr val="tx1"/>
                </a:solidFill>
              </a:rPr>
              <a:t>Financial records</a:t>
            </a:r>
          </a:p>
          <a:p>
            <a:pPr marL="457200" lvl="0" indent="-330200" rtl="0">
              <a:spcBef>
                <a:spcPts val="0"/>
              </a:spcBef>
              <a:spcAft>
                <a:spcPts val="0"/>
              </a:spcAft>
              <a:buSzPct val="100000"/>
              <a:buFont typeface="Arial" panose="020B0604020202020204" pitchFamily="34" charset="0"/>
              <a:buChar char="•"/>
            </a:pPr>
            <a:r>
              <a:rPr lang="en" sz="1600" dirty="0">
                <a:solidFill>
                  <a:schemeClr val="tx1"/>
                </a:solidFill>
              </a:rPr>
              <a:t>Letters from immigration</a:t>
            </a:r>
          </a:p>
          <a:p>
            <a:pPr marL="457200" lvl="0" indent="-330200" rtl="0">
              <a:spcBef>
                <a:spcPts val="0"/>
              </a:spcBef>
              <a:spcAft>
                <a:spcPts val="0"/>
              </a:spcAft>
              <a:buSzPct val="100000"/>
              <a:buFont typeface="Arial" panose="020B0604020202020204" pitchFamily="34" charset="0"/>
              <a:buChar char="•"/>
            </a:pPr>
            <a:r>
              <a:rPr lang="en" sz="1600" dirty="0">
                <a:solidFill>
                  <a:schemeClr val="tx1"/>
                </a:solidFill>
              </a:rPr>
              <a:t>Alien registration number</a:t>
            </a:r>
          </a:p>
        </p:txBody>
      </p:sp>
      <p:pic>
        <p:nvPicPr>
          <p:cNvPr id="322" name="Shape 322"/>
          <p:cNvPicPr preferRelativeResize="0"/>
          <p:nvPr/>
        </p:nvPicPr>
        <p:blipFill>
          <a:blip r:embed="rId3">
            <a:alphaModFix/>
          </a:blip>
          <a:stretch>
            <a:fillRect/>
          </a:stretch>
        </p:blipFill>
        <p:spPr>
          <a:xfrm>
            <a:off x="75050" y="1548475"/>
            <a:ext cx="4314074" cy="2870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0"/>
              </a:spcBef>
            </a:pPr>
            <a:r>
              <a:rPr lang="en" sz="3600" b="1" dirty="0"/>
              <a:t>Collect important documents for children</a:t>
            </a:r>
          </a:p>
        </p:txBody>
      </p:sp>
      <p:sp>
        <p:nvSpPr>
          <p:cNvPr id="294" name="Shape 294"/>
          <p:cNvSpPr txBox="1">
            <a:spLocks noGrp="1"/>
          </p:cNvSpPr>
          <p:nvPr>
            <p:ph type="body" sz="half" idx="2"/>
          </p:nvPr>
        </p:nvSpPr>
        <p:spPr>
          <a:prstGeom prst="rect">
            <a:avLst/>
          </a:prstGeom>
        </p:spPr>
        <p:txBody>
          <a:bodyPr lIns="91425" tIns="91425" rIns="91425" bIns="91425" anchor="ctr" anchorCtr="0">
            <a:noAutofit/>
          </a:bodyPr>
          <a:lstStyle/>
          <a:p>
            <a:pPr marL="457200" lvl="0" indent="-330200" rtl="0">
              <a:spcBef>
                <a:spcPts val="0"/>
              </a:spcBef>
              <a:spcAft>
                <a:spcPts val="0"/>
              </a:spcAft>
              <a:buSzPct val="100000"/>
              <a:buFont typeface="Arial" panose="020B0604020202020204" pitchFamily="34" charset="0"/>
              <a:buChar char="•"/>
            </a:pPr>
            <a:r>
              <a:rPr lang="en" sz="2400" dirty="0" smtClean="0">
                <a:solidFill>
                  <a:schemeClr val="tx1"/>
                </a:solidFill>
              </a:rPr>
              <a:t>Passports</a:t>
            </a:r>
            <a:endParaRPr lang="en" sz="2400" dirty="0">
              <a:solidFill>
                <a:schemeClr val="tx1"/>
              </a:solidFill>
            </a:endParaRPr>
          </a:p>
          <a:p>
            <a:pPr marL="457200" lvl="0" indent="-330200" rtl="0">
              <a:spcBef>
                <a:spcPts val="0"/>
              </a:spcBef>
              <a:spcAft>
                <a:spcPts val="0"/>
              </a:spcAft>
              <a:buSzPct val="100000"/>
              <a:buFont typeface="Arial" panose="020B0604020202020204" pitchFamily="34" charset="0"/>
              <a:buChar char="•"/>
            </a:pPr>
            <a:r>
              <a:rPr lang="en" sz="2400" dirty="0">
                <a:solidFill>
                  <a:schemeClr val="tx1"/>
                </a:solidFill>
              </a:rPr>
              <a:t>Birth certificates</a:t>
            </a:r>
          </a:p>
          <a:p>
            <a:pPr marL="457200" lvl="0" indent="-330200" rtl="0">
              <a:spcBef>
                <a:spcPts val="0"/>
              </a:spcBef>
              <a:spcAft>
                <a:spcPts val="0"/>
              </a:spcAft>
              <a:buSzPct val="100000"/>
              <a:buFont typeface="Arial" panose="020B0604020202020204" pitchFamily="34" charset="0"/>
              <a:buChar char="•"/>
            </a:pPr>
            <a:r>
              <a:rPr lang="en" sz="2400" dirty="0">
                <a:solidFill>
                  <a:schemeClr val="tx1"/>
                </a:solidFill>
              </a:rPr>
              <a:t>Social security cards</a:t>
            </a:r>
          </a:p>
          <a:p>
            <a:pPr marL="457200" lvl="0" indent="-330200">
              <a:spcBef>
                <a:spcPts val="0"/>
              </a:spcBef>
              <a:spcAft>
                <a:spcPts val="0"/>
              </a:spcAft>
              <a:buSzPct val="100000"/>
              <a:buFont typeface="Arial" panose="020B0604020202020204" pitchFamily="34" charset="0"/>
              <a:buChar char="•"/>
            </a:pPr>
            <a:r>
              <a:rPr lang="en" sz="2400" dirty="0">
                <a:solidFill>
                  <a:schemeClr val="tx1"/>
                </a:solidFill>
              </a:rPr>
              <a:t>School and medical records</a:t>
            </a:r>
          </a:p>
        </p:txBody>
      </p:sp>
      <p:pic>
        <p:nvPicPr>
          <p:cNvPr id="295" name="Shape 295"/>
          <p:cNvPicPr preferRelativeResize="0"/>
          <p:nvPr/>
        </p:nvPicPr>
        <p:blipFill>
          <a:blip r:embed="rId3">
            <a:alphaModFix/>
          </a:blip>
          <a:stretch>
            <a:fillRect/>
          </a:stretch>
        </p:blipFill>
        <p:spPr>
          <a:xfrm>
            <a:off x="1133612" y="3169924"/>
            <a:ext cx="2419299" cy="1567049"/>
          </a:xfrm>
          <a:prstGeom prst="rect">
            <a:avLst/>
          </a:prstGeom>
          <a:noFill/>
          <a:ln>
            <a:noFill/>
          </a:ln>
        </p:spPr>
      </p:pic>
      <p:pic>
        <p:nvPicPr>
          <p:cNvPr id="296" name="Shape 296"/>
          <p:cNvPicPr preferRelativeResize="0"/>
          <p:nvPr/>
        </p:nvPicPr>
        <p:blipFill>
          <a:blip r:embed="rId4">
            <a:alphaModFix/>
          </a:blip>
          <a:stretch>
            <a:fillRect/>
          </a:stretch>
        </p:blipFill>
        <p:spPr>
          <a:xfrm>
            <a:off x="619704" y="258700"/>
            <a:ext cx="3447124" cy="2582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0"/>
              </a:spcBef>
            </a:pPr>
            <a:r>
              <a:rPr lang="en" sz="3600" b="1" dirty="0"/>
              <a:t>Organize your </a:t>
            </a:r>
            <a:r>
              <a:rPr lang="en-US" sz="3600" b="1" dirty="0"/>
              <a:t>f</a:t>
            </a:r>
            <a:r>
              <a:rPr lang="en" sz="3600" b="1" dirty="0" err="1" smtClean="0"/>
              <a:t>inancial</a:t>
            </a:r>
            <a:r>
              <a:rPr lang="en" sz="3600" b="1" dirty="0" smtClean="0"/>
              <a:t> </a:t>
            </a:r>
            <a:r>
              <a:rPr lang="en" sz="3600" b="1" dirty="0"/>
              <a:t>information </a:t>
            </a:r>
          </a:p>
        </p:txBody>
      </p:sp>
      <p:sp>
        <p:nvSpPr>
          <p:cNvPr id="301" name="Shape 301"/>
          <p:cNvSpPr txBox="1">
            <a:spLocks noGrp="1"/>
          </p:cNvSpPr>
          <p:nvPr>
            <p:ph type="body" sz="half" idx="2"/>
          </p:nvPr>
        </p:nvSpPr>
        <p:spPr>
          <a:prstGeom prst="rect">
            <a:avLst/>
          </a:prstGeom>
        </p:spPr>
        <p:txBody>
          <a:bodyPr lIns="91425" tIns="91425" rIns="91425" bIns="91425" anchor="ctr" anchorCtr="0">
            <a:noAutofit/>
          </a:bodyPr>
          <a:lstStyle/>
          <a:p>
            <a:pPr marL="469900" lvl="0" indent="-342900" rtl="0">
              <a:spcBef>
                <a:spcPts val="0"/>
              </a:spcBef>
              <a:spcAft>
                <a:spcPts val="600"/>
              </a:spcAft>
              <a:buSzPct val="100000"/>
              <a:buFont typeface="Arial" panose="020B0604020202020204" pitchFamily="34" charset="0"/>
              <a:buChar char="•"/>
            </a:pPr>
            <a:r>
              <a:rPr lang="en" sz="1600" dirty="0" smtClean="0">
                <a:solidFill>
                  <a:schemeClr val="tx1"/>
                </a:solidFill>
              </a:rPr>
              <a:t>Financial </a:t>
            </a:r>
            <a:r>
              <a:rPr lang="en" sz="1600" dirty="0">
                <a:solidFill>
                  <a:schemeClr val="tx1"/>
                </a:solidFill>
              </a:rPr>
              <a:t>records</a:t>
            </a:r>
          </a:p>
          <a:p>
            <a:pPr marL="469900" lvl="0" indent="-342900" rtl="0">
              <a:spcBef>
                <a:spcPts val="0"/>
              </a:spcBef>
              <a:spcAft>
                <a:spcPts val="600"/>
              </a:spcAft>
              <a:buSzPct val="100000"/>
              <a:buFont typeface="Arial" panose="020B0604020202020204" pitchFamily="34" charset="0"/>
              <a:buChar char="•"/>
            </a:pPr>
            <a:r>
              <a:rPr lang="en" sz="1600" dirty="0">
                <a:solidFill>
                  <a:schemeClr val="tx1"/>
                </a:solidFill>
              </a:rPr>
              <a:t>Bank Statements</a:t>
            </a:r>
          </a:p>
          <a:p>
            <a:pPr marL="469900" lvl="0" indent="-342900" rtl="0">
              <a:spcBef>
                <a:spcPts val="0"/>
              </a:spcBef>
              <a:spcAft>
                <a:spcPts val="600"/>
              </a:spcAft>
              <a:buSzPct val="100000"/>
              <a:buFont typeface="Arial" panose="020B0604020202020204" pitchFamily="34" charset="0"/>
              <a:buChar char="•"/>
            </a:pPr>
            <a:r>
              <a:rPr lang="en" sz="1600" dirty="0">
                <a:solidFill>
                  <a:schemeClr val="tx1"/>
                </a:solidFill>
              </a:rPr>
              <a:t>Savings accounts</a:t>
            </a:r>
          </a:p>
          <a:p>
            <a:pPr marL="469900" lvl="0" indent="-342900">
              <a:spcBef>
                <a:spcPts val="0"/>
              </a:spcBef>
              <a:spcAft>
                <a:spcPts val="600"/>
              </a:spcAft>
              <a:buSzPct val="100000"/>
              <a:buFont typeface="Arial" panose="020B0604020202020204" pitchFamily="34" charset="0"/>
              <a:buChar char="•"/>
            </a:pPr>
            <a:r>
              <a:rPr lang="en" sz="1600" dirty="0">
                <a:solidFill>
                  <a:schemeClr val="tx1"/>
                </a:solidFill>
              </a:rPr>
              <a:t>Credit cards</a:t>
            </a:r>
          </a:p>
          <a:p>
            <a:pPr marL="469900" lvl="0" indent="-342900">
              <a:spcBef>
                <a:spcPts val="0"/>
              </a:spcBef>
              <a:spcAft>
                <a:spcPts val="600"/>
              </a:spcAft>
              <a:buSzPct val="100000"/>
              <a:buFont typeface="Arial" panose="020B0604020202020204" pitchFamily="34" charset="0"/>
              <a:buChar char="•"/>
            </a:pPr>
            <a:endParaRPr lang="en" sz="1600" dirty="0">
              <a:solidFill>
                <a:schemeClr val="tx1"/>
              </a:solidFill>
            </a:endParaRPr>
          </a:p>
          <a:p>
            <a:pPr marL="469900" indent="-342900">
              <a:spcAft>
                <a:spcPts val="600"/>
              </a:spcAft>
              <a:buFont typeface="Arial" panose="020B0604020202020204" pitchFamily="34" charset="0"/>
              <a:buChar char="•"/>
            </a:pPr>
            <a:r>
              <a:rPr lang="en" sz="1600" dirty="0">
                <a:solidFill>
                  <a:schemeClr val="tx1"/>
                </a:solidFill>
              </a:rPr>
              <a:t>*</a:t>
            </a:r>
            <a:r>
              <a:rPr lang="en" sz="1600" b="1" dirty="0">
                <a:solidFill>
                  <a:schemeClr val="tx1"/>
                </a:solidFill>
              </a:rPr>
              <a:t>Save money for legal fees/bonds</a:t>
            </a:r>
          </a:p>
          <a:p>
            <a:pPr marL="469900" lvl="0" indent="-342900">
              <a:spcBef>
                <a:spcPts val="0"/>
              </a:spcBef>
              <a:spcAft>
                <a:spcPts val="600"/>
              </a:spcAft>
              <a:buSzPct val="100000"/>
              <a:buFont typeface="Arial" panose="020B0604020202020204" pitchFamily="34" charset="0"/>
              <a:buChar char="•"/>
            </a:pPr>
            <a:endParaRPr lang="en" sz="1600" dirty="0"/>
          </a:p>
        </p:txBody>
      </p:sp>
      <p:pic>
        <p:nvPicPr>
          <p:cNvPr id="302" name="Shape 302"/>
          <p:cNvPicPr preferRelativeResize="0"/>
          <p:nvPr/>
        </p:nvPicPr>
        <p:blipFill>
          <a:blip r:embed="rId3">
            <a:alphaModFix/>
          </a:blip>
          <a:stretch>
            <a:fillRect/>
          </a:stretch>
        </p:blipFill>
        <p:spPr>
          <a:xfrm>
            <a:off x="884887" y="213562"/>
            <a:ext cx="2619375" cy="1743075"/>
          </a:xfrm>
          <a:prstGeom prst="rect">
            <a:avLst/>
          </a:prstGeom>
          <a:noFill/>
          <a:ln>
            <a:noFill/>
          </a:ln>
        </p:spPr>
      </p:pic>
      <p:pic>
        <p:nvPicPr>
          <p:cNvPr id="303" name="Shape 303"/>
          <p:cNvPicPr preferRelativeResize="0"/>
          <p:nvPr/>
        </p:nvPicPr>
        <p:blipFill>
          <a:blip r:embed="rId4">
            <a:alphaModFix/>
          </a:blip>
          <a:stretch>
            <a:fillRect/>
          </a:stretch>
        </p:blipFill>
        <p:spPr>
          <a:xfrm>
            <a:off x="421600" y="2328675"/>
            <a:ext cx="3663350" cy="243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2"/>
          </p:nvPr>
        </p:nvSpPr>
        <p:spPr>
          <a:prstGeom prst="rect">
            <a:avLst/>
          </a:prstGeom>
        </p:spPr>
        <p:txBody>
          <a:bodyPr lIns="91425" tIns="91425" rIns="91425" bIns="91425" anchor="ctr" anchorCtr="0">
            <a:noAutofit/>
          </a:bodyPr>
          <a:lstStyle/>
          <a:p>
            <a:pPr lvl="0">
              <a:spcBef>
                <a:spcPts val="0"/>
              </a:spcBef>
              <a:buNone/>
            </a:pPr>
            <a:r>
              <a:rPr lang="en" sz="3200" b="1" dirty="0">
                <a:solidFill>
                  <a:schemeClr val="tx1"/>
                </a:solidFill>
              </a:rPr>
              <a:t>If stopped by the police </a:t>
            </a:r>
          </a:p>
          <a:p>
            <a:pPr marL="285750" lvl="0" indent="-285750">
              <a:spcBef>
                <a:spcPts val="0"/>
              </a:spcBef>
              <a:spcAft>
                <a:spcPts val="0"/>
              </a:spcAft>
              <a:buFont typeface="Arial" panose="020B0604020202020204" pitchFamily="34" charset="0"/>
              <a:buChar char="•"/>
            </a:pPr>
            <a:r>
              <a:rPr lang="en" dirty="0">
                <a:solidFill>
                  <a:schemeClr val="tx1"/>
                </a:solidFill>
              </a:rPr>
              <a:t>Be CALM!</a:t>
            </a:r>
          </a:p>
          <a:p>
            <a:pPr marL="514350" lvl="0" indent="-285750">
              <a:spcBef>
                <a:spcPts val="0"/>
              </a:spcBef>
              <a:spcAft>
                <a:spcPts val="0"/>
              </a:spcAft>
              <a:buFont typeface="Arial" panose="020B0604020202020204" pitchFamily="34" charset="0"/>
              <a:buChar char="•"/>
            </a:pPr>
            <a:r>
              <a:rPr lang="en" dirty="0">
                <a:solidFill>
                  <a:schemeClr val="tx1"/>
                </a:solidFill>
              </a:rPr>
              <a:t>Stop the car in a safe place as quickly as possible</a:t>
            </a:r>
          </a:p>
          <a:p>
            <a:pPr marL="514350" lvl="0" indent="-285750">
              <a:spcBef>
                <a:spcPts val="0"/>
              </a:spcBef>
              <a:spcAft>
                <a:spcPts val="0"/>
              </a:spcAft>
              <a:buFont typeface="Arial" panose="020B0604020202020204" pitchFamily="34" charset="0"/>
              <a:buChar char="•"/>
            </a:pPr>
            <a:r>
              <a:rPr lang="en" dirty="0">
                <a:solidFill>
                  <a:schemeClr val="tx1"/>
                </a:solidFill>
              </a:rPr>
              <a:t>Turn off the car</a:t>
            </a:r>
          </a:p>
          <a:p>
            <a:pPr marL="514350" lvl="0" indent="-285750">
              <a:spcBef>
                <a:spcPts val="0"/>
              </a:spcBef>
              <a:spcAft>
                <a:spcPts val="0"/>
              </a:spcAft>
              <a:buFont typeface="Arial" panose="020B0604020202020204" pitchFamily="34" charset="0"/>
              <a:buChar char="•"/>
            </a:pPr>
            <a:r>
              <a:rPr lang="en" dirty="0">
                <a:solidFill>
                  <a:schemeClr val="tx1"/>
                </a:solidFill>
              </a:rPr>
              <a:t>Turn on the internal light</a:t>
            </a:r>
          </a:p>
          <a:p>
            <a:pPr marL="514350" lvl="0" indent="-285750">
              <a:spcBef>
                <a:spcPts val="0"/>
              </a:spcBef>
              <a:spcAft>
                <a:spcPts val="0"/>
              </a:spcAft>
              <a:buFont typeface="Arial" panose="020B0604020202020204" pitchFamily="34" charset="0"/>
              <a:buChar char="•"/>
            </a:pPr>
            <a:r>
              <a:rPr lang="en" dirty="0">
                <a:solidFill>
                  <a:schemeClr val="tx1"/>
                </a:solidFill>
              </a:rPr>
              <a:t>Open the window part way</a:t>
            </a:r>
          </a:p>
          <a:p>
            <a:pPr marL="514350" lvl="0" indent="-285750">
              <a:spcBef>
                <a:spcPts val="0"/>
              </a:spcBef>
              <a:spcAft>
                <a:spcPts val="0"/>
              </a:spcAft>
              <a:buFont typeface="Arial" panose="020B0604020202020204" pitchFamily="34" charset="0"/>
              <a:buChar char="•"/>
            </a:pPr>
            <a:r>
              <a:rPr lang="en" dirty="0">
                <a:solidFill>
                  <a:schemeClr val="tx1"/>
                </a:solidFill>
              </a:rPr>
              <a:t>Place hands on the wheel</a:t>
            </a:r>
          </a:p>
          <a:p>
            <a:pPr lvl="0">
              <a:spcBef>
                <a:spcPts val="0"/>
              </a:spcBef>
              <a:buNone/>
            </a:pPr>
            <a:endParaRPr dirty="0"/>
          </a:p>
        </p:txBody>
      </p:sp>
      <p:pic>
        <p:nvPicPr>
          <p:cNvPr id="334" name="Shape 334"/>
          <p:cNvPicPr preferRelativeResize="0"/>
          <p:nvPr/>
        </p:nvPicPr>
        <p:blipFill>
          <a:blip r:embed="rId3">
            <a:alphaModFix/>
          </a:blip>
          <a:stretch>
            <a:fillRect/>
          </a:stretch>
        </p:blipFill>
        <p:spPr>
          <a:xfrm>
            <a:off x="175450" y="1928650"/>
            <a:ext cx="4326249" cy="209334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3600" b="1" dirty="0"/>
              <a:t>If stopped by the </a:t>
            </a:r>
            <a:r>
              <a:rPr lang="en" sz="3600" b="1" dirty="0" smtClean="0"/>
              <a:t>police</a:t>
            </a:r>
            <a:r>
              <a:rPr lang="mr-IN" sz="3600" b="1" dirty="0" smtClean="0"/>
              <a:t>…</a:t>
            </a:r>
            <a:endParaRPr lang="en" sz="3600" b="1" dirty="0"/>
          </a:p>
        </p:txBody>
      </p:sp>
      <p:sp>
        <p:nvSpPr>
          <p:cNvPr id="315" name="Shape 315"/>
          <p:cNvSpPr txBox="1">
            <a:spLocks noGrp="1"/>
          </p:cNvSpPr>
          <p:nvPr>
            <p:ph type="body" sz="half" idx="2"/>
          </p:nvPr>
        </p:nvSpPr>
        <p:spPr>
          <a:prstGeom prst="rect">
            <a:avLst/>
          </a:prstGeom>
        </p:spPr>
        <p:txBody>
          <a:bodyPr lIns="91425" tIns="91425" rIns="91425" bIns="91425" anchor="ctr" anchorCtr="0">
            <a:noAutofit/>
          </a:bodyPr>
          <a:lstStyle/>
          <a:p>
            <a:pPr marL="285750" lvl="0" indent="-285750">
              <a:spcBef>
                <a:spcPts val="0"/>
              </a:spcBef>
              <a:buFont typeface="Arial" panose="020B0604020202020204" pitchFamily="34" charset="0"/>
              <a:buChar char="•"/>
            </a:pPr>
            <a:r>
              <a:rPr lang="en" sz="1600" b="1" dirty="0" smtClean="0">
                <a:solidFill>
                  <a:schemeClr val="tx1"/>
                </a:solidFill>
              </a:rPr>
              <a:t>Don’t </a:t>
            </a:r>
            <a:r>
              <a:rPr lang="en" sz="1600" b="1" dirty="0">
                <a:solidFill>
                  <a:schemeClr val="tx1"/>
                </a:solidFill>
              </a:rPr>
              <a:t>carry any false documents</a:t>
            </a:r>
          </a:p>
          <a:p>
            <a:pPr marL="285750" lvl="0" indent="-285750">
              <a:spcBef>
                <a:spcPts val="0"/>
              </a:spcBef>
              <a:buFont typeface="Arial" panose="020B0604020202020204" pitchFamily="34" charset="0"/>
              <a:buChar char="•"/>
            </a:pPr>
            <a:r>
              <a:rPr lang="en" sz="1600" b="1" dirty="0">
                <a:solidFill>
                  <a:schemeClr val="tx1"/>
                </a:solidFill>
              </a:rPr>
              <a:t>Don’t lie. Tell the law enforcement agents you want to remain silent.</a:t>
            </a:r>
          </a:p>
          <a:p>
            <a:pPr marL="285750" lvl="0" indent="-285750">
              <a:spcBef>
                <a:spcPts val="0"/>
              </a:spcBef>
              <a:buFont typeface="Arial" panose="020B0604020202020204" pitchFamily="34" charset="0"/>
              <a:buChar char="•"/>
            </a:pPr>
            <a:r>
              <a:rPr lang="en" sz="1600" b="1" dirty="0">
                <a:solidFill>
                  <a:schemeClr val="tx1"/>
                </a:solidFill>
              </a:rPr>
              <a:t>Don’t sign any document that you don’t understand</a:t>
            </a:r>
          </a:p>
          <a:p>
            <a:pPr marL="285750" lvl="0" indent="-285750">
              <a:spcBef>
                <a:spcPts val="0"/>
              </a:spcBef>
              <a:buFont typeface="Arial" panose="020B0604020202020204" pitchFamily="34" charset="0"/>
              <a:buChar char="•"/>
            </a:pPr>
            <a:r>
              <a:rPr lang="en" sz="1600" b="1" dirty="0">
                <a:solidFill>
                  <a:schemeClr val="tx1"/>
                </a:solidFill>
              </a:rPr>
              <a:t>Don’t discuss your citizenship or immigration status with anyone other than your lawyer</a:t>
            </a:r>
          </a:p>
          <a:p>
            <a:pPr lvl="0">
              <a:spcBef>
                <a:spcPts val="0"/>
              </a:spcBef>
              <a:buNone/>
            </a:pPr>
            <a:endParaRPr sz="1600" b="1" dirty="0"/>
          </a:p>
        </p:txBody>
      </p:sp>
      <p:pic>
        <p:nvPicPr>
          <p:cNvPr id="316" name="Shape 316"/>
          <p:cNvPicPr preferRelativeResize="0"/>
          <p:nvPr/>
        </p:nvPicPr>
        <p:blipFill>
          <a:blip r:embed="rId3">
            <a:alphaModFix/>
          </a:blip>
          <a:stretch>
            <a:fillRect/>
          </a:stretch>
        </p:blipFill>
        <p:spPr>
          <a:xfrm>
            <a:off x="159123" y="817243"/>
            <a:ext cx="3837000" cy="36350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60950" y="370114"/>
            <a:ext cx="8222100" cy="771521"/>
          </a:xfrm>
          <a:prstGeom prst="rect">
            <a:avLst/>
          </a:prstGeom>
        </p:spPr>
        <p:txBody>
          <a:bodyPr lIns="91425" tIns="91425" rIns="91425" bIns="91425" anchor="b" anchorCtr="0">
            <a:noAutofit/>
          </a:bodyPr>
          <a:lstStyle/>
          <a:p>
            <a:pPr lvl="0">
              <a:spcBef>
                <a:spcPts val="0"/>
              </a:spcBef>
              <a:buNone/>
            </a:pPr>
            <a:r>
              <a:rPr lang="en" dirty="0"/>
              <a:t>If you or a </a:t>
            </a:r>
            <a:r>
              <a:rPr lang="en" dirty="0" smtClean="0"/>
              <a:t>family</a:t>
            </a:r>
            <a:r>
              <a:rPr lang="en-US" dirty="0" smtClean="0"/>
              <a:t> member</a:t>
            </a:r>
            <a:r>
              <a:rPr lang="en" dirty="0" smtClean="0"/>
              <a:t> </a:t>
            </a:r>
            <a:r>
              <a:rPr lang="en" dirty="0"/>
              <a:t>is detained</a:t>
            </a:r>
          </a:p>
        </p:txBody>
      </p:sp>
      <p:sp>
        <p:nvSpPr>
          <p:cNvPr id="367" name="Shape 367"/>
          <p:cNvSpPr txBox="1">
            <a:spLocks noGrp="1"/>
          </p:cNvSpPr>
          <p:nvPr>
            <p:ph type="body" idx="1"/>
          </p:nvPr>
        </p:nvSpPr>
        <p:spPr>
          <a:xfrm>
            <a:off x="460950" y="1678150"/>
            <a:ext cx="8222100" cy="2710200"/>
          </a:xfrm>
          <a:prstGeom prst="rect">
            <a:avLst/>
          </a:prstGeom>
        </p:spPr>
        <p:txBody>
          <a:bodyPr lIns="91425" tIns="91425" rIns="91425" bIns="91425" anchor="t" anchorCtr="0">
            <a:noAutofit/>
          </a:bodyPr>
          <a:lstStyle/>
          <a:p>
            <a:pPr lvl="0">
              <a:spcBef>
                <a:spcPts val="0"/>
              </a:spcBef>
              <a:buNone/>
            </a:pPr>
            <a:r>
              <a:rPr lang="en" sz="1400" b="1" dirty="0"/>
              <a:t>Know the phone number of a person who can call a lawyer</a:t>
            </a:r>
          </a:p>
          <a:p>
            <a:pPr lvl="0" rtl="0">
              <a:spcBef>
                <a:spcPts val="0"/>
              </a:spcBef>
              <a:spcAft>
                <a:spcPts val="0"/>
              </a:spcAft>
              <a:buNone/>
            </a:pPr>
            <a:r>
              <a:rPr lang="en" sz="1400" b="1" dirty="0"/>
              <a:t>Immediately inform officer</a:t>
            </a:r>
          </a:p>
          <a:p>
            <a:pPr marL="971550" lvl="1" indent="-285750" rtl="0">
              <a:spcBef>
                <a:spcPts val="0"/>
              </a:spcBef>
              <a:spcAft>
                <a:spcPts val="0"/>
              </a:spcAft>
              <a:buFont typeface="Arial" panose="020B0604020202020204" pitchFamily="34" charset="0"/>
              <a:buChar char="•"/>
            </a:pPr>
            <a:r>
              <a:rPr lang="en" dirty="0"/>
              <a:t>If there are children or elderly family members at home</a:t>
            </a:r>
          </a:p>
          <a:p>
            <a:pPr marL="971550" lvl="1" indent="-285750" rtl="0">
              <a:spcBef>
                <a:spcPts val="0"/>
              </a:spcBef>
              <a:spcAft>
                <a:spcPts val="0"/>
              </a:spcAft>
              <a:buFont typeface="Arial" panose="020B0604020202020204" pitchFamily="34" charset="0"/>
              <a:buChar char="•"/>
            </a:pPr>
            <a:r>
              <a:rPr lang="en" dirty="0"/>
              <a:t>If you have a medical condition</a:t>
            </a:r>
          </a:p>
          <a:p>
            <a:pPr marL="971550" lvl="1" indent="-285750" rtl="0">
              <a:spcBef>
                <a:spcPts val="0"/>
              </a:spcBef>
              <a:spcAft>
                <a:spcPts val="0"/>
              </a:spcAft>
              <a:buFont typeface="Arial" panose="020B0604020202020204" pitchFamily="34" charset="0"/>
              <a:buChar char="•"/>
            </a:pPr>
            <a:r>
              <a:rPr lang="en" dirty="0"/>
              <a:t>If you need to coordinate care of children </a:t>
            </a:r>
          </a:p>
          <a:p>
            <a:pPr marL="971550" lvl="1" indent="-285750" rtl="0">
              <a:spcBef>
                <a:spcPts val="0"/>
              </a:spcBef>
              <a:spcAft>
                <a:spcPts val="0"/>
              </a:spcAft>
              <a:buFont typeface="Arial" panose="020B0604020202020204" pitchFamily="34" charset="0"/>
              <a:buChar char="•"/>
            </a:pPr>
            <a:endParaRPr lang="en" dirty="0"/>
          </a:p>
          <a:p>
            <a:pPr marL="0" lvl="0" indent="0" rtl="0">
              <a:spcBef>
                <a:spcPts val="0"/>
              </a:spcBef>
              <a:buNone/>
            </a:pPr>
            <a:r>
              <a:rPr lang="en" sz="1400" b="1" dirty="0"/>
              <a:t>Do not sign any documents given to you by immigration agents</a:t>
            </a:r>
          </a:p>
          <a:p>
            <a:pPr lvl="0"/>
            <a:r>
              <a:rPr lang="en" sz="1400" b="1" dirty="0"/>
              <a:t>Do report the raid or arrest immediately</a:t>
            </a:r>
          </a:p>
          <a:p>
            <a:pPr marL="0" lvl="0" indent="0">
              <a:spcBef>
                <a:spcPts val="0"/>
              </a:spcBef>
              <a:buNone/>
            </a:pPr>
            <a:r>
              <a:rPr lang="en" sz="1400" b="1" dirty="0"/>
              <a:t>Find an attorney and connect with local advocates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883" y="2430440"/>
            <a:ext cx="2856194" cy="249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71900" y="891125"/>
            <a:ext cx="8222100" cy="767700"/>
          </a:xfrm>
          <a:prstGeom prst="rect">
            <a:avLst/>
          </a:prstGeom>
        </p:spPr>
        <p:txBody>
          <a:bodyPr lIns="91425" tIns="91425" rIns="91425" bIns="91425" anchor="b" anchorCtr="0">
            <a:noAutofit/>
          </a:bodyPr>
          <a:lstStyle/>
          <a:p>
            <a:r>
              <a:rPr lang="en" sz="4400" b="1" dirty="0"/>
              <a:t/>
            </a:r>
            <a:br>
              <a:rPr lang="en" sz="4400" b="1" dirty="0"/>
            </a:br>
            <a:r>
              <a:rPr lang="en" sz="4400" dirty="0"/>
              <a:t>To find someone who has been detained by ICE</a:t>
            </a:r>
          </a:p>
        </p:txBody>
      </p:sp>
      <p:sp>
        <p:nvSpPr>
          <p:cNvPr id="393" name="Shape 393"/>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Use ICE’s online detainee locator to find an adult who is  in immigration custody.</a:t>
            </a:r>
          </a:p>
          <a:p>
            <a:pPr marL="457200" lvl="0" indent="-228600" rtl="0">
              <a:spcBef>
                <a:spcPts val="0"/>
              </a:spcBef>
            </a:pPr>
            <a:r>
              <a:rPr lang="en" dirty="0"/>
              <a:t>You can search by using the person’s Alien Registration Number and country of origin or biographical information </a:t>
            </a:r>
            <a:r>
              <a:rPr lang="en" u="sng" dirty="0">
                <a:solidFill>
                  <a:srgbClr val="000000"/>
                </a:solidFill>
                <a:hlinkClick r:id="rId3"/>
              </a:rPr>
              <a:t>https://www.ice.gov/contact/ero</a:t>
            </a:r>
            <a:endParaRPr lang="en" u="sng" dirty="0">
              <a:solidFill>
                <a:srgbClr val="000000"/>
              </a:solidFill>
            </a:endParaRPr>
          </a:p>
          <a:p>
            <a:pPr marL="457200" lvl="0" indent="-228600" rtl="0">
              <a:spcBef>
                <a:spcPts val="0"/>
              </a:spcBef>
            </a:pPr>
            <a:r>
              <a:rPr lang="en" dirty="0"/>
              <a:t>Call </a:t>
            </a:r>
            <a:r>
              <a:rPr lang="en" b="1" dirty="0"/>
              <a:t>Executive Office for Immigration Review’s hotline at 240-314-1500 or 800-898-7180</a:t>
            </a:r>
          </a:p>
          <a:p>
            <a:pPr marL="457200" lvl="0" indent="0" rtl="0">
              <a:spcBef>
                <a:spcPts val="0"/>
              </a:spcBef>
              <a:buNone/>
            </a:pP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Understanding Roles of Law Enforcement</a:t>
            </a:r>
          </a:p>
        </p:txBody>
      </p:sp>
    </p:spTree>
    <p:extLst>
      <p:ext uri="{BB962C8B-B14F-4D97-AF65-F5344CB8AC3E}">
        <p14:creationId xmlns:p14="http://schemas.microsoft.com/office/powerpoint/2010/main" val="337803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939306" y="302936"/>
            <a:ext cx="7171422" cy="583500"/>
          </a:xfrm>
          <a:prstGeom prst="rect">
            <a:avLst/>
          </a:prstGeom>
        </p:spPr>
        <p:txBody>
          <a:bodyPr lIns="91425" tIns="91425" rIns="91425" bIns="91425" anchor="b" anchorCtr="0">
            <a:noAutofit/>
          </a:bodyPr>
          <a:lstStyle/>
          <a:p>
            <a:r>
              <a:rPr lang="en" dirty="0">
                <a:solidFill>
                  <a:schemeClr val="tx1"/>
                </a:solidFill>
                <a:latin typeface="Arial"/>
                <a:ea typeface="Arial"/>
                <a:cs typeface="Arial"/>
                <a:sym typeface="Arial"/>
              </a:rPr>
              <a:t>Immigration and Customs </a:t>
            </a:r>
            <a:r>
              <a:rPr lang="en" dirty="0" smtClean="0">
                <a:solidFill>
                  <a:schemeClr val="tx1"/>
                </a:solidFill>
                <a:latin typeface="Arial"/>
                <a:ea typeface="Arial"/>
                <a:cs typeface="Arial"/>
                <a:sym typeface="Arial"/>
              </a:rPr>
              <a:t>Enforcement</a:t>
            </a:r>
            <a:r>
              <a:rPr lang="en-US" dirty="0" smtClean="0">
                <a:solidFill>
                  <a:schemeClr val="tx1"/>
                </a:solidFill>
                <a:latin typeface="Arial"/>
                <a:ea typeface="Arial"/>
                <a:cs typeface="Arial"/>
                <a:sym typeface="Arial"/>
              </a:rPr>
              <a:t> (ICE)</a:t>
            </a:r>
            <a:endParaRPr lang="en-US" dirty="0">
              <a:solidFill>
                <a:schemeClr val="tx1"/>
              </a:solidFill>
              <a:latin typeface="Arial"/>
              <a:ea typeface="Arial"/>
              <a:cs typeface="Arial"/>
              <a:sym typeface="Arial"/>
            </a:endParaRPr>
          </a:p>
        </p:txBody>
      </p:sp>
      <p:sp>
        <p:nvSpPr>
          <p:cNvPr id="138" name="Shape 138"/>
          <p:cNvSpPr txBox="1">
            <a:spLocks noGrp="1"/>
          </p:cNvSpPr>
          <p:nvPr>
            <p:ph type="body" idx="1"/>
          </p:nvPr>
        </p:nvSpPr>
        <p:spPr>
          <a:xfrm>
            <a:off x="226074" y="990000"/>
            <a:ext cx="3385805" cy="3545424"/>
          </a:xfrm>
          <a:prstGeom prst="rect">
            <a:avLst/>
          </a:prstGeom>
        </p:spPr>
        <p:txBody>
          <a:bodyPr lIns="91425" tIns="91425" rIns="91425" bIns="91425" anchor="t" anchorCtr="0">
            <a:noAutofit/>
          </a:bodyPr>
          <a:lstStyle/>
          <a:p>
            <a:endParaRPr lang="en-US" sz="1800" dirty="0" smtClean="0">
              <a:solidFill>
                <a:schemeClr val="tx1"/>
              </a:solidFill>
              <a:latin typeface="Arial"/>
              <a:ea typeface="Arial"/>
              <a:cs typeface="Arial"/>
              <a:sym typeface="Arial"/>
            </a:endParaRPr>
          </a:p>
          <a:p>
            <a:endParaRPr lang="en" sz="1800" dirty="0">
              <a:solidFill>
                <a:schemeClr val="tx1"/>
              </a:solidFill>
              <a:latin typeface="Arial"/>
              <a:ea typeface="Arial"/>
              <a:cs typeface="Arial"/>
              <a:sym typeface="Arial"/>
            </a:endParaRPr>
          </a:p>
          <a:p>
            <a:r>
              <a:rPr lang="en" sz="1800" dirty="0">
                <a:solidFill>
                  <a:schemeClr val="tx1"/>
                </a:solidFill>
                <a:latin typeface="Arial"/>
                <a:ea typeface="Arial"/>
                <a:cs typeface="Arial"/>
                <a:sym typeface="Arial"/>
              </a:rPr>
              <a:t>Enforces federal </a:t>
            </a:r>
            <a:r>
              <a:rPr lang="en" sz="1800" dirty="0" smtClean="0">
                <a:solidFill>
                  <a:schemeClr val="tx1"/>
                </a:solidFill>
                <a:latin typeface="Arial"/>
                <a:ea typeface="Arial"/>
                <a:cs typeface="Arial"/>
                <a:sym typeface="Arial"/>
              </a:rPr>
              <a:t>laws</a:t>
            </a:r>
            <a:endParaRPr lang="en-US" sz="1800" dirty="0" smtClean="0">
              <a:solidFill>
                <a:schemeClr val="tx1"/>
              </a:solidFill>
              <a:latin typeface="Arial"/>
              <a:ea typeface="Arial"/>
              <a:cs typeface="Arial"/>
              <a:sym typeface="Arial"/>
            </a:endParaRPr>
          </a:p>
          <a:p>
            <a:r>
              <a:rPr lang="en" sz="1800" dirty="0" smtClean="0">
                <a:solidFill>
                  <a:schemeClr val="tx1"/>
                </a:solidFill>
                <a:latin typeface="Arial"/>
                <a:ea typeface="Arial"/>
                <a:cs typeface="Arial"/>
                <a:sym typeface="Arial"/>
              </a:rPr>
              <a:t> </a:t>
            </a:r>
            <a:endParaRPr lang="en" sz="1800" dirty="0">
              <a:solidFill>
                <a:schemeClr val="tx1"/>
              </a:solidFill>
              <a:latin typeface="Arial"/>
              <a:ea typeface="Arial"/>
              <a:cs typeface="Arial"/>
              <a:sym typeface="Arial"/>
            </a:endParaRPr>
          </a:p>
          <a:p>
            <a:r>
              <a:rPr lang="en" sz="1800" dirty="0">
                <a:solidFill>
                  <a:schemeClr val="tx1"/>
                </a:solidFill>
                <a:latin typeface="Arial"/>
                <a:ea typeface="Arial"/>
                <a:cs typeface="Arial"/>
                <a:sym typeface="Arial"/>
              </a:rPr>
              <a:t>Governs border </a:t>
            </a:r>
            <a:r>
              <a:rPr lang="en" sz="1800" dirty="0" smtClean="0">
                <a:solidFill>
                  <a:schemeClr val="tx1"/>
                </a:solidFill>
                <a:latin typeface="Arial"/>
                <a:ea typeface="Arial"/>
                <a:cs typeface="Arial"/>
                <a:sym typeface="Arial"/>
              </a:rPr>
              <a:t>control,</a:t>
            </a:r>
            <a:r>
              <a:rPr lang="en-US" sz="1800" dirty="0" smtClean="0">
                <a:solidFill>
                  <a:schemeClr val="tx1"/>
                </a:solidFill>
                <a:latin typeface="Arial"/>
                <a:ea typeface="Arial"/>
                <a:cs typeface="Arial"/>
                <a:sym typeface="Arial"/>
              </a:rPr>
              <a:t> </a:t>
            </a:r>
            <a:r>
              <a:rPr lang="en" sz="1800" dirty="0" smtClean="0">
                <a:solidFill>
                  <a:schemeClr val="tx1"/>
                </a:solidFill>
                <a:latin typeface="Arial"/>
                <a:ea typeface="Arial"/>
                <a:cs typeface="Arial"/>
                <a:sym typeface="Arial"/>
              </a:rPr>
              <a:t>customs</a:t>
            </a:r>
            <a:r>
              <a:rPr lang="en" sz="1800" dirty="0">
                <a:solidFill>
                  <a:schemeClr val="tx1"/>
                </a:solidFill>
                <a:latin typeface="Arial"/>
                <a:ea typeface="Arial"/>
                <a:cs typeface="Arial"/>
                <a:sym typeface="Arial"/>
              </a:rPr>
              <a:t>, trade and </a:t>
            </a:r>
            <a:r>
              <a:rPr lang="en" sz="1800" dirty="0" smtClean="0">
                <a:solidFill>
                  <a:schemeClr val="tx1"/>
                </a:solidFill>
                <a:latin typeface="Arial"/>
                <a:ea typeface="Arial"/>
                <a:cs typeface="Arial"/>
                <a:sym typeface="Arial"/>
              </a:rPr>
              <a:t>immigration</a:t>
            </a:r>
            <a:endParaRPr lang="en-US" sz="1800" dirty="0" smtClean="0">
              <a:solidFill>
                <a:schemeClr val="tx1"/>
              </a:solidFill>
              <a:latin typeface="Arial"/>
              <a:ea typeface="Arial"/>
              <a:cs typeface="Arial"/>
              <a:sym typeface="Arial"/>
            </a:endParaRPr>
          </a:p>
          <a:p>
            <a:endParaRPr lang="en" sz="1800" dirty="0">
              <a:solidFill>
                <a:schemeClr val="tx1"/>
              </a:solidFill>
              <a:latin typeface="Arial"/>
              <a:ea typeface="Arial"/>
              <a:cs typeface="Arial"/>
              <a:sym typeface="Arial"/>
            </a:endParaRPr>
          </a:p>
          <a:p>
            <a:r>
              <a:rPr lang="en" sz="1800" dirty="0">
                <a:solidFill>
                  <a:schemeClr val="tx1"/>
                </a:solidFill>
                <a:latin typeface="Arial"/>
                <a:ea typeface="Arial"/>
                <a:cs typeface="Arial"/>
                <a:sym typeface="Arial"/>
              </a:rPr>
              <a:t>Focuses on Enforcement and Removal Operations and Homeland Security</a:t>
            </a:r>
          </a:p>
          <a:p>
            <a:pPr lvl="0">
              <a:spcBef>
                <a:spcPts val="0"/>
              </a:spcBef>
              <a:buNone/>
            </a:pPr>
            <a:endParaRPr sz="1800" dirty="0">
              <a:solidFill>
                <a:srgbClr val="FFFFFF"/>
              </a:solidFill>
              <a:latin typeface="Arial"/>
              <a:ea typeface="Arial"/>
              <a:cs typeface="Arial"/>
              <a:sym typeface="Arial"/>
            </a:endParaRPr>
          </a:p>
          <a:p>
            <a:pPr lvl="0">
              <a:spcBef>
                <a:spcPts val="0"/>
              </a:spcBef>
              <a:buNone/>
            </a:pPr>
            <a:endParaRPr sz="1800" dirty="0">
              <a:solidFill>
                <a:srgbClr val="FFFFFF"/>
              </a:solidFill>
              <a:latin typeface="Arial"/>
              <a:ea typeface="Arial"/>
              <a:cs typeface="Arial"/>
              <a:sym typeface="Arial"/>
            </a:endParaRPr>
          </a:p>
          <a:p>
            <a:pPr lvl="0">
              <a:spcBef>
                <a:spcPts val="0"/>
              </a:spcBef>
              <a:buNone/>
            </a:pPr>
            <a:endParaRPr sz="1800" dirty="0">
              <a:solidFill>
                <a:srgbClr val="FFFFFF"/>
              </a:solidFill>
              <a:latin typeface="Arial"/>
              <a:ea typeface="Arial"/>
              <a:cs typeface="Arial"/>
              <a:sym typeface="Arial"/>
            </a:endParaRPr>
          </a:p>
          <a:p>
            <a:pPr lvl="0">
              <a:spcBef>
                <a:spcPts val="0"/>
              </a:spcBef>
              <a:buNone/>
            </a:pPr>
            <a:endParaRPr sz="1800" dirty="0">
              <a:solidFill>
                <a:srgbClr val="FFFFFF"/>
              </a:solidFill>
              <a:latin typeface="Arial"/>
              <a:ea typeface="Arial"/>
              <a:cs typeface="Arial"/>
              <a:sym typeface="Arial"/>
            </a:endParaRPr>
          </a:p>
        </p:txBody>
      </p:sp>
      <p:pic>
        <p:nvPicPr>
          <p:cNvPr id="139" name="Shape 139"/>
          <p:cNvPicPr preferRelativeResize="0"/>
          <p:nvPr/>
        </p:nvPicPr>
        <p:blipFill>
          <a:blip r:embed="rId3">
            <a:alphaModFix/>
          </a:blip>
          <a:stretch>
            <a:fillRect/>
          </a:stretch>
        </p:blipFill>
        <p:spPr>
          <a:xfrm>
            <a:off x="5551377" y="1718540"/>
            <a:ext cx="3872869" cy="304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2"/>
          </p:nvPr>
        </p:nvSpPr>
        <p:spPr>
          <a:xfrm>
            <a:off x="4896975" y="1453896"/>
            <a:ext cx="3945000" cy="3465576"/>
          </a:xfrm>
          <a:prstGeom prst="rect">
            <a:avLst/>
          </a:prstGeom>
        </p:spPr>
        <p:txBody>
          <a:bodyPr lIns="91425" tIns="91425" rIns="91425" bIns="91425" anchor="ctr" anchorCtr="0">
            <a:noAutofit/>
          </a:bodyPr>
          <a:lstStyle/>
          <a:p>
            <a:pPr>
              <a:buFont typeface="Arial" charset="0"/>
              <a:buChar char="•"/>
            </a:pPr>
            <a:r>
              <a:rPr lang="en" sz="1400" dirty="0" smtClean="0">
                <a:solidFill>
                  <a:schemeClr val="tx1"/>
                </a:solidFill>
              </a:rPr>
              <a:t>Patrol communities</a:t>
            </a:r>
            <a:endParaRPr lang="en-US" sz="1400" dirty="0" smtClean="0">
              <a:solidFill>
                <a:schemeClr val="tx1"/>
              </a:solidFill>
            </a:endParaRPr>
          </a:p>
          <a:p>
            <a:pPr>
              <a:buFont typeface="Arial" charset="0"/>
              <a:buChar char="•"/>
            </a:pPr>
            <a:endParaRPr lang="en" sz="1400" dirty="0">
              <a:solidFill>
                <a:schemeClr val="tx1"/>
              </a:solidFill>
            </a:endParaRPr>
          </a:p>
          <a:p>
            <a:pPr>
              <a:buFont typeface="Arial" charset="0"/>
              <a:buChar char="•"/>
            </a:pPr>
            <a:r>
              <a:rPr lang="en" sz="1400" dirty="0">
                <a:solidFill>
                  <a:schemeClr val="tx1"/>
                </a:solidFill>
              </a:rPr>
              <a:t>Enforce traffic and parking </a:t>
            </a:r>
            <a:r>
              <a:rPr lang="en" sz="1400" dirty="0" smtClean="0">
                <a:solidFill>
                  <a:schemeClr val="tx1"/>
                </a:solidFill>
              </a:rPr>
              <a:t>laws</a:t>
            </a:r>
            <a:endParaRPr lang="en-US" sz="1400" dirty="0" smtClean="0">
              <a:solidFill>
                <a:schemeClr val="tx1"/>
              </a:solidFill>
            </a:endParaRPr>
          </a:p>
          <a:p>
            <a:pPr>
              <a:buFont typeface="Arial" charset="0"/>
              <a:buChar char="•"/>
            </a:pPr>
            <a:endParaRPr lang="en" sz="1400" dirty="0">
              <a:solidFill>
                <a:schemeClr val="tx1"/>
              </a:solidFill>
            </a:endParaRPr>
          </a:p>
          <a:p>
            <a:pPr>
              <a:buFont typeface="Arial" charset="0"/>
              <a:buChar char="•"/>
            </a:pPr>
            <a:r>
              <a:rPr lang="en" sz="1400" dirty="0">
                <a:solidFill>
                  <a:schemeClr val="tx1"/>
                </a:solidFill>
              </a:rPr>
              <a:t>Work with other police department units as well as other local, state and federal entities</a:t>
            </a:r>
          </a:p>
          <a:p>
            <a:pPr>
              <a:buFont typeface="Arial" charset="0"/>
              <a:buChar char="•"/>
            </a:pPr>
            <a:endParaRPr lang="en-US" sz="1400" dirty="0" smtClean="0">
              <a:solidFill>
                <a:schemeClr val="tx1"/>
              </a:solidFill>
            </a:endParaRPr>
          </a:p>
          <a:p>
            <a:pPr>
              <a:buFont typeface="Arial" charset="0"/>
              <a:buChar char="•"/>
            </a:pPr>
            <a:r>
              <a:rPr lang="en" sz="1400" dirty="0" smtClean="0">
                <a:solidFill>
                  <a:schemeClr val="tx1"/>
                </a:solidFill>
              </a:rPr>
              <a:t>Conduct </a:t>
            </a:r>
            <a:r>
              <a:rPr lang="en" sz="1400" dirty="0">
                <a:solidFill>
                  <a:schemeClr val="tx1"/>
                </a:solidFill>
              </a:rPr>
              <a:t>preliminary investigations at crime scenes</a:t>
            </a:r>
          </a:p>
          <a:p>
            <a:pPr>
              <a:buFont typeface="Arial" charset="0"/>
              <a:buChar char="•"/>
            </a:pPr>
            <a:r>
              <a:rPr lang="en" sz="1400" dirty="0">
                <a:solidFill>
                  <a:schemeClr val="tx1"/>
                </a:solidFill>
              </a:rPr>
              <a:t>Pursue, search and detain suspects</a:t>
            </a:r>
          </a:p>
          <a:p>
            <a:pPr>
              <a:buFont typeface="Arial" charset="0"/>
              <a:buChar char="•"/>
            </a:pPr>
            <a:endParaRPr lang="en-US" sz="1400" dirty="0" smtClean="0">
              <a:solidFill>
                <a:schemeClr val="tx1"/>
              </a:solidFill>
            </a:endParaRPr>
          </a:p>
          <a:p>
            <a:pPr>
              <a:buFont typeface="Arial" charset="0"/>
              <a:buChar char="•"/>
            </a:pPr>
            <a:r>
              <a:rPr lang="en" sz="1400" dirty="0" smtClean="0">
                <a:solidFill>
                  <a:schemeClr val="tx1"/>
                </a:solidFill>
              </a:rPr>
              <a:t>Make </a:t>
            </a:r>
            <a:r>
              <a:rPr lang="en" sz="1400" dirty="0">
                <a:solidFill>
                  <a:schemeClr val="tx1"/>
                </a:solidFill>
              </a:rPr>
              <a:t>arrests</a:t>
            </a:r>
          </a:p>
          <a:p>
            <a:pPr>
              <a:buFont typeface="Arial" charset="0"/>
              <a:buChar char="•"/>
            </a:pPr>
            <a:endParaRPr lang="en-US" sz="1400" dirty="0" smtClean="0">
              <a:solidFill>
                <a:schemeClr val="tx1"/>
              </a:solidFill>
            </a:endParaRPr>
          </a:p>
          <a:p>
            <a:pPr>
              <a:buFont typeface="Arial" charset="0"/>
              <a:buChar char="•"/>
            </a:pPr>
            <a:r>
              <a:rPr lang="en" sz="1400" dirty="0" smtClean="0">
                <a:solidFill>
                  <a:schemeClr val="tx1"/>
                </a:solidFill>
              </a:rPr>
              <a:t>Respond </a:t>
            </a:r>
            <a:r>
              <a:rPr lang="en" sz="1400" dirty="0">
                <a:solidFill>
                  <a:schemeClr val="tx1"/>
                </a:solidFill>
              </a:rPr>
              <a:t>to calls for service from the community</a:t>
            </a:r>
          </a:p>
          <a:p>
            <a:pPr lvl="0">
              <a:spcBef>
                <a:spcPts val="0"/>
              </a:spcBef>
              <a:buNone/>
            </a:pPr>
            <a:endParaRPr sz="1400" dirty="0"/>
          </a:p>
        </p:txBody>
      </p:sp>
      <p:sp>
        <p:nvSpPr>
          <p:cNvPr id="146" name="Shape 146"/>
          <p:cNvSpPr txBox="1"/>
          <p:nvPr/>
        </p:nvSpPr>
        <p:spPr>
          <a:xfrm>
            <a:off x="3511296" y="154534"/>
            <a:ext cx="5438679" cy="1025042"/>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 sz="3200" dirty="0">
                <a:solidFill>
                  <a:srgbClr val="FFFFFF"/>
                </a:solidFill>
                <a:ea typeface="Roboto"/>
                <a:cs typeface="Roboto"/>
                <a:sym typeface="Roboto"/>
              </a:rPr>
              <a:t>General Local Police Duties</a:t>
            </a:r>
            <a:endParaRPr lang="en" sz="3200" dirty="0">
              <a:solidFill>
                <a:schemeClr val="lt1"/>
              </a:solidFill>
              <a:ea typeface="Roboto"/>
              <a:cs typeface="Roboto"/>
              <a:sym typeface="Roboto"/>
            </a:endParaRPr>
          </a:p>
        </p:txBody>
      </p:sp>
      <p:sp>
        <p:nvSpPr>
          <p:cNvPr id="2" name="TextBox 1"/>
          <p:cNvSpPr txBox="1"/>
          <p:nvPr/>
        </p:nvSpPr>
        <p:spPr>
          <a:xfrm>
            <a:off x="457200" y="3276600"/>
            <a:ext cx="3634740" cy="738664"/>
          </a:xfrm>
          <a:prstGeom prst="rect">
            <a:avLst/>
          </a:prstGeom>
          <a:noFill/>
        </p:spPr>
        <p:txBody>
          <a:bodyPr wrap="square" rtlCol="0">
            <a:spAutoFit/>
          </a:bodyPr>
          <a:lstStyle/>
          <a:p>
            <a:r>
              <a:rPr lang="en-US" b="1" dirty="0">
                <a:solidFill>
                  <a:srgbClr val="FF0000"/>
                </a:solidFill>
              </a:rPr>
              <a:t>Please note</a:t>
            </a:r>
            <a:r>
              <a:rPr lang="en-US" dirty="0">
                <a:solidFill>
                  <a:srgbClr val="FF0000"/>
                </a:solidFill>
              </a:rPr>
              <a:t>: New Administration policies are giving local police departments greater immigration enforcement powers.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 y="1053084"/>
            <a:ext cx="3810000" cy="213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08400" y="803725"/>
            <a:ext cx="6636000" cy="4090800"/>
          </a:xfrm>
          <a:prstGeom prst="rect">
            <a:avLst/>
          </a:prstGeom>
        </p:spPr>
        <p:txBody>
          <a:bodyPr lIns="91425" tIns="91425" rIns="91425" bIns="91425" anchor="ctr" anchorCtr="0">
            <a:noAutofit/>
          </a:bodyPr>
          <a:lstStyle/>
          <a:p>
            <a:pPr lvl="0">
              <a:spcBef>
                <a:spcPts val="0"/>
              </a:spcBef>
              <a:buNone/>
            </a:pPr>
            <a:r>
              <a:rPr lang="en" sz="3400" dirty="0">
                <a:solidFill>
                  <a:schemeClr val="tx1"/>
                </a:solidFill>
              </a:rPr>
              <a:t/>
            </a:r>
            <a:br>
              <a:rPr lang="en" sz="3400" dirty="0">
                <a:solidFill>
                  <a:schemeClr val="tx1"/>
                </a:solidFill>
              </a:rPr>
            </a:br>
            <a:r>
              <a:rPr lang="en" sz="3400" dirty="0">
                <a:solidFill>
                  <a:schemeClr val="tx1"/>
                </a:solidFill>
              </a:rPr>
              <a:t/>
            </a:r>
            <a:br>
              <a:rPr lang="en" sz="3400" dirty="0">
                <a:solidFill>
                  <a:schemeClr val="tx1"/>
                </a:solidFill>
              </a:rPr>
            </a:br>
            <a:r>
              <a:rPr lang="en" sz="3400" dirty="0">
                <a:solidFill>
                  <a:schemeClr val="tx1"/>
                </a:solidFill>
              </a:rPr>
              <a:t>There are 4.1 million U.S.-born children with at least one parent or family member who is undocumented</a:t>
            </a:r>
            <a:r>
              <a:rPr lang="en" sz="3600" dirty="0">
                <a:solidFill>
                  <a:schemeClr val="tx1"/>
                </a:solidFill>
              </a:rPr>
              <a:t>.</a:t>
            </a:r>
          </a:p>
          <a:p>
            <a:pPr lvl="0">
              <a:spcBef>
                <a:spcPts val="0"/>
              </a:spcBef>
              <a:buNone/>
            </a:pPr>
            <a:endParaRPr sz="3600" dirty="0">
              <a:solidFill>
                <a:schemeClr val="tx1"/>
              </a:solidFill>
            </a:endParaRPr>
          </a:p>
          <a:p>
            <a:pPr lvl="0">
              <a:spcBef>
                <a:spcPts val="0"/>
              </a:spcBef>
              <a:buNone/>
            </a:pPr>
            <a:endParaRPr sz="3600" dirty="0"/>
          </a:p>
          <a:p>
            <a:pPr lvl="0">
              <a:spcBef>
                <a:spcPts val="0"/>
              </a:spcBef>
              <a:buNone/>
            </a:pPr>
            <a:r>
              <a:rPr lang="en" sz="2400" u="sng" dirty="0">
                <a:solidFill>
                  <a:srgbClr val="000000"/>
                </a:solidFill>
                <a:hlinkClick r:id="rId3"/>
              </a:rPr>
              <a:t>Guide for Educators and School Support Staff</a:t>
            </a:r>
          </a:p>
          <a:p>
            <a:pPr lvl="0">
              <a:spcBef>
                <a:spcPts val="0"/>
              </a:spcBef>
              <a:buNone/>
            </a:pPr>
            <a:endParaRPr sz="3600" dirty="0"/>
          </a:p>
        </p:txBody>
      </p:sp>
      <p:pic>
        <p:nvPicPr>
          <p:cNvPr id="83" name="Shape 83"/>
          <p:cNvPicPr preferRelativeResize="0"/>
          <p:nvPr/>
        </p:nvPicPr>
        <p:blipFill>
          <a:blip r:embed="rId4">
            <a:alphaModFix/>
          </a:blip>
          <a:stretch>
            <a:fillRect/>
          </a:stretch>
        </p:blipFill>
        <p:spPr>
          <a:xfrm>
            <a:off x="6550676" y="734729"/>
            <a:ext cx="2593324" cy="3505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30" y="548070"/>
            <a:ext cx="8394670" cy="3893250"/>
          </a:xfrm>
        </p:spPr>
        <p:txBody>
          <a:bodyPr/>
          <a:lstStyle/>
          <a:p>
            <a:r>
              <a:rPr lang="en-US" dirty="0">
                <a:solidFill>
                  <a:schemeClr val="tx1"/>
                </a:solidFill>
              </a:rPr>
              <a:t>750k Young People Hold Temporary Status that Benefits All Communities</a:t>
            </a:r>
            <a:br>
              <a:rPr lang="en-US" dirty="0">
                <a:solidFill>
                  <a:schemeClr val="tx1"/>
                </a:solidFill>
              </a:rPr>
            </a:br>
            <a:r>
              <a:rPr lang="en-US" sz="2400" dirty="0">
                <a:solidFill>
                  <a:schemeClr val="tx1"/>
                </a:solidFill>
              </a:rPr>
              <a:t>including students,  educators &amp; small business owners, etc. </a:t>
            </a:r>
          </a:p>
        </p:txBody>
      </p:sp>
    </p:spTree>
    <p:extLst>
      <p:ext uri="{BB962C8B-B14F-4D97-AF65-F5344CB8AC3E}">
        <p14:creationId xmlns:p14="http://schemas.microsoft.com/office/powerpoint/2010/main" val="231385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04" y="51880"/>
            <a:ext cx="8222100" cy="2211422"/>
          </a:xfrm>
        </p:spPr>
        <p:txBody>
          <a:bodyPr/>
          <a:lstStyle/>
          <a:p>
            <a:pPr lvl="0"/>
            <a:r>
              <a:rPr lang="en" sz="7200" b="1" dirty="0"/>
              <a:t>About DACA</a:t>
            </a:r>
            <a:r>
              <a:rPr lang="en" b="1" dirty="0"/>
              <a:t/>
            </a:r>
            <a:br>
              <a:rPr lang="en" b="1" dirty="0"/>
            </a:br>
            <a:endParaRPr lang="en-US" dirty="0"/>
          </a:p>
        </p:txBody>
      </p:sp>
      <p:sp>
        <p:nvSpPr>
          <p:cNvPr id="3" name="Text Placeholder 2"/>
          <p:cNvSpPr>
            <a:spLocks noGrp="1"/>
          </p:cNvSpPr>
          <p:nvPr>
            <p:ph type="body" idx="1"/>
          </p:nvPr>
        </p:nvSpPr>
        <p:spPr>
          <a:xfrm>
            <a:off x="471899" y="2263302"/>
            <a:ext cx="7997649" cy="2710199"/>
          </a:xfrm>
        </p:spPr>
        <p:txBody>
          <a:bodyPr/>
          <a:lstStyle/>
          <a:p>
            <a:pPr algn="ctr"/>
            <a:r>
              <a:rPr lang="en" sz="3600" dirty="0"/>
              <a:t>Deferred Action for Childhood Arrivals: What you need to know  </a:t>
            </a:r>
            <a:endParaRPr lang="en-US" sz="3600" b="1" dirty="0"/>
          </a:p>
        </p:txBody>
      </p:sp>
    </p:spTree>
    <p:extLst>
      <p:ext uri="{BB962C8B-B14F-4D97-AF65-F5344CB8AC3E}">
        <p14:creationId xmlns:p14="http://schemas.microsoft.com/office/powerpoint/2010/main" val="29709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Deferred Action for Childhood Arrivals</a:t>
            </a:r>
          </a:p>
          <a:p>
            <a:pPr lvl="0">
              <a:spcBef>
                <a:spcPts val="0"/>
              </a:spcBef>
              <a:buNone/>
            </a:pPr>
            <a:r>
              <a:rPr lang="en" dirty="0"/>
              <a:t>( DACA )</a:t>
            </a:r>
          </a:p>
        </p:txBody>
      </p:sp>
      <p:sp>
        <p:nvSpPr>
          <p:cNvPr id="340" name="Shape 340"/>
          <p:cNvSpPr txBox="1">
            <a:spLocks noGrp="1"/>
          </p:cNvSpPr>
          <p:nvPr>
            <p:ph type="body" idx="1"/>
          </p:nvPr>
        </p:nvSpPr>
        <p:spPr>
          <a:xfrm>
            <a:off x="471900" y="1919075"/>
            <a:ext cx="5142900" cy="2710200"/>
          </a:xfrm>
          <a:prstGeom prst="rect">
            <a:avLst/>
          </a:prstGeom>
        </p:spPr>
        <p:txBody>
          <a:bodyPr lIns="91425" tIns="91425" rIns="91425" bIns="91425" anchor="t" anchorCtr="0">
            <a:noAutofit/>
          </a:bodyPr>
          <a:lstStyle/>
          <a:p>
            <a:pPr marL="514350" indent="-285750">
              <a:buFont typeface="Arial" panose="020B0604020202020204" pitchFamily="34" charset="0"/>
              <a:buChar char="•"/>
            </a:pPr>
            <a:r>
              <a:rPr lang="en" sz="1600" dirty="0"/>
              <a:t>Executive Action signed June 15, 2012, by President Obama</a:t>
            </a:r>
          </a:p>
          <a:p>
            <a:pPr marL="514350" indent="-285750">
              <a:buFont typeface="Arial" panose="020B0604020202020204" pitchFamily="34" charset="0"/>
              <a:buChar char="•"/>
            </a:pPr>
            <a:r>
              <a:rPr lang="en" sz="1600" dirty="0"/>
              <a:t>Grants undocumented youth and young adults who meet certain criteria a work permit and temporary protection from deportation.  </a:t>
            </a:r>
          </a:p>
          <a:p>
            <a:pPr marL="514350" indent="-285750">
              <a:buFont typeface="Arial" panose="020B0604020202020204" pitchFamily="34" charset="0"/>
              <a:buChar char="•"/>
            </a:pPr>
            <a:r>
              <a:rPr lang="en" sz="1600" dirty="0"/>
              <a:t>Subject to renewal</a:t>
            </a:r>
          </a:p>
          <a:p>
            <a:pPr marL="514350" lvl="0" indent="-285750">
              <a:spcBef>
                <a:spcPts val="0"/>
              </a:spcBef>
              <a:buFont typeface="Arial" panose="020B0604020202020204" pitchFamily="34" charset="0"/>
              <a:buChar char="•"/>
            </a:pPr>
            <a:r>
              <a:rPr lang="en" sz="1600" dirty="0"/>
              <a:t>In most states DACA recipients can apply for a driver’s license</a:t>
            </a:r>
          </a:p>
          <a:p>
            <a:pPr lvl="0">
              <a:spcBef>
                <a:spcPts val="0"/>
              </a:spcBef>
              <a:buNone/>
            </a:pPr>
            <a:endParaRPr dirty="0"/>
          </a:p>
        </p:txBody>
      </p:sp>
      <p:pic>
        <p:nvPicPr>
          <p:cNvPr id="341" name="Shape 341"/>
          <p:cNvPicPr preferRelativeResize="0"/>
          <p:nvPr/>
        </p:nvPicPr>
        <p:blipFill>
          <a:blip r:embed="rId3">
            <a:alphaModFix/>
          </a:blip>
          <a:stretch>
            <a:fillRect/>
          </a:stretch>
        </p:blipFill>
        <p:spPr>
          <a:xfrm>
            <a:off x="6301740" y="1731739"/>
            <a:ext cx="2269283" cy="1682021"/>
          </a:xfrm>
          <a:prstGeom prst="rect">
            <a:avLst/>
          </a:prstGeom>
          <a:noFill/>
          <a:ln>
            <a:noFill/>
          </a:ln>
        </p:spPr>
      </p:pic>
      <p:pic>
        <p:nvPicPr>
          <p:cNvPr id="5" name="Shape 348"/>
          <p:cNvPicPr preferRelativeResize="0"/>
          <p:nvPr/>
        </p:nvPicPr>
        <p:blipFill>
          <a:blip r:embed="rId4">
            <a:alphaModFix/>
          </a:blip>
          <a:stretch>
            <a:fillRect/>
          </a:stretch>
        </p:blipFill>
        <p:spPr>
          <a:xfrm>
            <a:off x="6301740" y="3413760"/>
            <a:ext cx="2269283" cy="17297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488250"/>
            <a:ext cx="8446842" cy="4335210"/>
          </a:xfrm>
        </p:spPr>
        <p:txBody>
          <a:bodyPr/>
          <a:lstStyle/>
          <a:p>
            <a:r>
              <a:rPr lang="en-US" dirty="0">
                <a:solidFill>
                  <a:schemeClr val="tx1"/>
                </a:solidFill>
              </a:rPr>
              <a:t>Resources &amp; Partners</a:t>
            </a:r>
          </a:p>
        </p:txBody>
      </p:sp>
    </p:spTree>
    <p:extLst>
      <p:ext uri="{BB962C8B-B14F-4D97-AF65-F5344CB8AC3E}">
        <p14:creationId xmlns:p14="http://schemas.microsoft.com/office/powerpoint/2010/main" val="3961894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60950" y="482700"/>
            <a:ext cx="8222100" cy="767700"/>
          </a:xfrm>
          <a:prstGeom prst="rect">
            <a:avLst/>
          </a:prstGeom>
        </p:spPr>
        <p:txBody>
          <a:bodyPr lIns="91425" tIns="91425" rIns="91425" bIns="91425" anchor="b" anchorCtr="0">
            <a:noAutofit/>
          </a:bodyPr>
          <a:lstStyle/>
          <a:p>
            <a:pPr lvl="0">
              <a:spcBef>
                <a:spcPts val="0"/>
              </a:spcBef>
              <a:buNone/>
            </a:pPr>
            <a:r>
              <a:rPr lang="en"/>
              <a:t>American Federation of Teachers (AFT)</a:t>
            </a:r>
          </a:p>
        </p:txBody>
      </p:sp>
      <p:sp>
        <p:nvSpPr>
          <p:cNvPr id="425" name="Shape 425"/>
          <p:cNvSpPr txBox="1">
            <a:spLocks noGrp="1"/>
          </p:cNvSpPr>
          <p:nvPr>
            <p:ph type="body" idx="1"/>
          </p:nvPr>
        </p:nvSpPr>
        <p:spPr>
          <a:xfrm>
            <a:off x="170700" y="1919075"/>
            <a:ext cx="6510600" cy="2710200"/>
          </a:xfrm>
          <a:prstGeom prst="rect">
            <a:avLst/>
          </a:prstGeom>
        </p:spPr>
        <p:txBody>
          <a:bodyPr lIns="91425" tIns="91425" rIns="91425" bIns="91425" anchor="t" anchorCtr="0">
            <a:noAutofit/>
          </a:bodyPr>
          <a:lstStyle/>
          <a:p>
            <a:pPr lvl="0">
              <a:spcBef>
                <a:spcPts val="0"/>
              </a:spcBef>
              <a:buNone/>
            </a:pPr>
            <a:r>
              <a:rPr lang="en" sz="2000" u="sng" dirty="0">
                <a:solidFill>
                  <a:schemeClr val="hlink"/>
                </a:solidFill>
                <a:hlinkClick r:id="rId3"/>
              </a:rPr>
              <a:t>AFT-Immigration/ Know Your </a:t>
            </a:r>
            <a:r>
              <a:rPr lang="en" sz="2000" u="sng" dirty="0" smtClean="0">
                <a:solidFill>
                  <a:schemeClr val="hlink"/>
                </a:solidFill>
                <a:hlinkClick r:id="rId3"/>
              </a:rPr>
              <a:t>Rights</a:t>
            </a:r>
            <a:endParaRPr lang="en-US" sz="2000" u="sng" dirty="0" smtClean="0">
              <a:solidFill>
                <a:schemeClr val="hlink"/>
              </a:solidFill>
              <a:hlinkClick r:id="rId3"/>
            </a:endParaRPr>
          </a:p>
          <a:p>
            <a:pPr lvl="0">
              <a:spcBef>
                <a:spcPts val="0"/>
              </a:spcBef>
              <a:buNone/>
            </a:pPr>
            <a:endParaRPr lang="en" sz="2000" u="sng" dirty="0">
              <a:solidFill>
                <a:schemeClr val="hlink"/>
              </a:solidFill>
              <a:hlinkClick r:id="rId3"/>
            </a:endParaRPr>
          </a:p>
          <a:p>
            <a:pPr lvl="0">
              <a:spcBef>
                <a:spcPts val="0"/>
              </a:spcBef>
              <a:buNone/>
            </a:pPr>
            <a:r>
              <a:rPr lang="en" sz="2000" u="sng" dirty="0">
                <a:solidFill>
                  <a:schemeClr val="hlink"/>
                </a:solidFill>
                <a:hlinkClick r:id="rId4"/>
              </a:rPr>
              <a:t>Immigrant and Refugee Children-Guide for </a:t>
            </a:r>
            <a:r>
              <a:rPr lang="en" sz="2000" u="sng" dirty="0" smtClean="0">
                <a:solidFill>
                  <a:schemeClr val="hlink"/>
                </a:solidFill>
                <a:hlinkClick r:id="rId4"/>
              </a:rPr>
              <a:t>Educators</a:t>
            </a:r>
            <a:endParaRPr lang="en-US" sz="2000" u="sng" dirty="0" smtClean="0">
              <a:solidFill>
                <a:schemeClr val="hlink"/>
              </a:solidFill>
              <a:hlinkClick r:id="rId4"/>
            </a:endParaRPr>
          </a:p>
          <a:p>
            <a:pPr lvl="0">
              <a:spcBef>
                <a:spcPts val="0"/>
              </a:spcBef>
              <a:buNone/>
            </a:pPr>
            <a:endParaRPr lang="en" sz="2000" u="sng" dirty="0">
              <a:solidFill>
                <a:schemeClr val="hlink"/>
              </a:solidFill>
              <a:hlinkClick r:id="rId4"/>
            </a:endParaRPr>
          </a:p>
          <a:p>
            <a:pPr lvl="0">
              <a:spcBef>
                <a:spcPts val="0"/>
              </a:spcBef>
              <a:buNone/>
            </a:pPr>
            <a:r>
              <a:rPr lang="en" sz="2000" u="sng" dirty="0">
                <a:solidFill>
                  <a:schemeClr val="hlink"/>
                </a:solidFill>
                <a:hlinkClick r:id="rId5"/>
              </a:rPr>
              <a:t>DACA -Guide for Educators and School Support </a:t>
            </a:r>
            <a:r>
              <a:rPr lang="en" sz="2000" u="sng" dirty="0" smtClean="0">
                <a:solidFill>
                  <a:schemeClr val="hlink"/>
                </a:solidFill>
                <a:hlinkClick r:id="rId5"/>
              </a:rPr>
              <a:t>Staff</a:t>
            </a:r>
            <a:endParaRPr lang="en-US" sz="2000" u="sng" dirty="0" smtClean="0">
              <a:solidFill>
                <a:schemeClr val="hlink"/>
              </a:solidFill>
              <a:hlinkClick r:id="rId5"/>
            </a:endParaRPr>
          </a:p>
          <a:p>
            <a:pPr lvl="0">
              <a:spcBef>
                <a:spcPts val="0"/>
              </a:spcBef>
              <a:buNone/>
            </a:pPr>
            <a:endParaRPr lang="en" sz="2000" u="sng" dirty="0">
              <a:solidFill>
                <a:schemeClr val="hlink"/>
              </a:solidFill>
              <a:hlinkClick r:id="rId5"/>
            </a:endParaRPr>
          </a:p>
          <a:p>
            <a:pPr lvl="0">
              <a:spcBef>
                <a:spcPts val="0"/>
              </a:spcBef>
              <a:buNone/>
            </a:pPr>
            <a:r>
              <a:rPr lang="en" sz="2000" u="sng" dirty="0">
                <a:solidFill>
                  <a:schemeClr val="hlink"/>
                </a:solidFill>
                <a:hlinkClick r:id="rId6"/>
              </a:rPr>
              <a:t>Download Dreamer poster in different languages</a:t>
            </a:r>
          </a:p>
          <a:p>
            <a:pPr lvl="0">
              <a:spcBef>
                <a:spcPts val="0"/>
              </a:spcBef>
              <a:buNone/>
            </a:pPr>
            <a:endParaRPr sz="1400" dirty="0"/>
          </a:p>
          <a:p>
            <a:pPr lvl="0">
              <a:spcBef>
                <a:spcPts val="0"/>
              </a:spcBef>
              <a:buNone/>
            </a:pPr>
            <a:endParaRPr dirty="0"/>
          </a:p>
          <a:p>
            <a:pPr lvl="0">
              <a:spcBef>
                <a:spcPts val="0"/>
              </a:spcBef>
              <a:buNone/>
            </a:pPr>
            <a:endParaRPr dirty="0"/>
          </a:p>
        </p:txBody>
      </p:sp>
      <p:pic>
        <p:nvPicPr>
          <p:cNvPr id="426" name="Shape 426"/>
          <p:cNvPicPr preferRelativeResize="0"/>
          <p:nvPr/>
        </p:nvPicPr>
        <p:blipFill>
          <a:blip r:embed="rId7">
            <a:alphaModFix/>
          </a:blip>
          <a:stretch>
            <a:fillRect/>
          </a:stretch>
        </p:blipFill>
        <p:spPr>
          <a:xfrm>
            <a:off x="6743175" y="1695312"/>
            <a:ext cx="2096950" cy="3157724"/>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71900" y="738725"/>
            <a:ext cx="8222100" cy="139200"/>
          </a:xfrm>
          <a:prstGeom prst="rect">
            <a:avLst/>
          </a:prstGeom>
        </p:spPr>
        <p:txBody>
          <a:bodyPr lIns="91425" tIns="91425" rIns="91425" bIns="91425" anchor="b" anchorCtr="0">
            <a:noAutofit/>
          </a:bodyPr>
          <a:lstStyle/>
          <a:p>
            <a:pPr lvl="0">
              <a:spcBef>
                <a:spcPts val="0"/>
              </a:spcBef>
              <a:buNone/>
            </a:pPr>
            <a:r>
              <a:rPr lang="en"/>
              <a:t>National Education Association (NEA)</a:t>
            </a:r>
          </a:p>
        </p:txBody>
      </p:sp>
      <p:sp>
        <p:nvSpPr>
          <p:cNvPr id="411" name="Shape 411"/>
          <p:cNvSpPr txBox="1">
            <a:spLocks noGrp="1"/>
          </p:cNvSpPr>
          <p:nvPr>
            <p:ph type="body" idx="1"/>
          </p:nvPr>
        </p:nvSpPr>
        <p:spPr>
          <a:xfrm>
            <a:off x="2390982" y="1823030"/>
            <a:ext cx="3863592" cy="1242060"/>
          </a:xfrm>
          <a:prstGeom prst="rect">
            <a:avLst/>
          </a:prstGeom>
        </p:spPr>
        <p:txBody>
          <a:bodyPr lIns="91425" tIns="91425" rIns="91425" bIns="91425" anchor="t" anchorCtr="0">
            <a:noAutofit/>
          </a:bodyPr>
          <a:lstStyle/>
          <a:p>
            <a:r>
              <a:rPr lang="en-US" sz="2000" b="1" u="sng" dirty="0">
                <a:solidFill>
                  <a:schemeClr val="hlink"/>
                </a:solidFill>
                <a:hlinkClick r:id="rId3"/>
              </a:rPr>
              <a:t>5 questions educators are asking about ICE raids and supporting immigrant youth</a:t>
            </a:r>
            <a:endParaRPr lang="en" sz="2000" b="1" u="sng" dirty="0">
              <a:solidFill>
                <a:schemeClr val="hlink"/>
              </a:solidFill>
              <a:hlinkClick r:id="rId4"/>
            </a:endParaRPr>
          </a:p>
          <a:p>
            <a:pPr lvl="0">
              <a:spcBef>
                <a:spcPts val="0"/>
              </a:spcBef>
              <a:buNone/>
            </a:pPr>
            <a:endParaRPr lang="en" u="sng" dirty="0">
              <a:solidFill>
                <a:schemeClr val="accent5"/>
              </a:solidFill>
              <a:hlinkClick r:id="rId5" invalidUrl="http://www.nea.org/assets/docs/Bullying - Spanish_MALDEF_NEA_on_Bullying_Schools.PDF"/>
            </a:endParaRPr>
          </a:p>
          <a:p>
            <a:pPr lvl="0">
              <a:spcBef>
                <a:spcPts val="0"/>
              </a:spcBef>
              <a:buNone/>
            </a:pPr>
            <a:endParaRPr dirty="0"/>
          </a:p>
          <a:p>
            <a:pPr lvl="0">
              <a:spcBef>
                <a:spcPts val="0"/>
              </a:spcBef>
              <a:buNone/>
            </a:pPr>
            <a:endParaRPr sz="1400" dirty="0"/>
          </a:p>
          <a:p>
            <a:pPr lvl="0">
              <a:spcBef>
                <a:spcPts val="0"/>
              </a:spcBef>
              <a:buNone/>
            </a:pPr>
            <a:endParaRPr dirty="0"/>
          </a:p>
        </p:txBody>
      </p:sp>
      <p:pic>
        <p:nvPicPr>
          <p:cNvPr id="412" name="Shape 412"/>
          <p:cNvPicPr preferRelativeResize="0"/>
          <p:nvPr/>
        </p:nvPicPr>
        <p:blipFill>
          <a:blip r:embed="rId6">
            <a:alphaModFix/>
          </a:blip>
          <a:stretch>
            <a:fillRect/>
          </a:stretch>
        </p:blipFill>
        <p:spPr>
          <a:xfrm>
            <a:off x="6088380" y="877925"/>
            <a:ext cx="2904174" cy="3556915"/>
          </a:xfrm>
          <a:prstGeom prst="rect">
            <a:avLst/>
          </a:prstGeom>
          <a:noFill/>
          <a:ln>
            <a:noFill/>
          </a:ln>
        </p:spPr>
      </p:pic>
      <p:sp>
        <p:nvSpPr>
          <p:cNvPr id="2" name="TextBox 1"/>
          <p:cNvSpPr txBox="1"/>
          <p:nvPr/>
        </p:nvSpPr>
        <p:spPr>
          <a:xfrm>
            <a:off x="5996940" y="4490710"/>
            <a:ext cx="3253740" cy="523220"/>
          </a:xfrm>
          <a:prstGeom prst="rect">
            <a:avLst/>
          </a:prstGeom>
          <a:noFill/>
        </p:spPr>
        <p:txBody>
          <a:bodyPr wrap="square" rtlCol="0">
            <a:spAutoFit/>
          </a:bodyPr>
          <a:lstStyle/>
          <a:p>
            <a:pPr lvl="0"/>
            <a:r>
              <a:rPr lang="en" u="sng" dirty="0">
                <a:solidFill>
                  <a:schemeClr val="hlink"/>
                </a:solidFill>
                <a:hlinkClick r:id="rId4"/>
              </a:rPr>
              <a:t>Download Welcome Dreamer Poster</a:t>
            </a:r>
          </a:p>
          <a:p>
            <a:r>
              <a:rPr lang="en-US" dirty="0"/>
              <a:t>/</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696" y="4432280"/>
            <a:ext cx="2862072" cy="64008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74" y="1823030"/>
            <a:ext cx="2208107" cy="12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74" y="3360420"/>
            <a:ext cx="5699766" cy="1169551"/>
          </a:xfrm>
          <a:prstGeom prst="rect">
            <a:avLst/>
          </a:prstGeom>
          <a:noFill/>
        </p:spPr>
        <p:txBody>
          <a:bodyPr wrap="square" rtlCol="0">
            <a:spAutoFit/>
          </a:bodyPr>
          <a:lstStyle/>
          <a:p>
            <a:pPr lvl="0"/>
            <a:r>
              <a:rPr lang="en-US" b="1" dirty="0">
                <a:hlinkClick r:id="rId9" invalidUrl="http://www.nea.org/assets/docs/MALDEF NEA on Bullying Schools_printable.pdf"/>
              </a:rPr>
              <a:t>School Bullying and Harassment Based on Actual or Perceived Race, Ethnicity, National Origin, or Immigration Status </a:t>
            </a:r>
            <a:r>
              <a:rPr lang="en-US" b="1" dirty="0"/>
              <a:t> </a:t>
            </a:r>
            <a:r>
              <a:rPr lang="en-US" dirty="0"/>
              <a:t> </a:t>
            </a:r>
          </a:p>
          <a:p>
            <a:pPr lvl="0"/>
            <a:r>
              <a:rPr lang="en-US" b="1" i="1" dirty="0">
                <a:hlinkClick r:id="rId10" invalidUrl="http://www.nea.org/assets/docs/Bullying - Spanish_MALDEF_NEA_on_Bullying_Schools.PDF"/>
              </a:rPr>
              <a:t>Spanish version here</a:t>
            </a:r>
            <a:endParaRPr lang="en-US" b="1" i="1" dirty="0"/>
          </a:p>
          <a:p>
            <a:pPr lvl="0"/>
            <a:endParaRPr lang="en-US" b="1" i="1" dirty="0"/>
          </a:p>
          <a:p>
            <a:pPr lvl="0"/>
            <a:endParaRPr lang="en-US" b="1"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a:t>United We Dream</a:t>
            </a:r>
          </a:p>
        </p:txBody>
      </p:sp>
      <p:sp>
        <p:nvSpPr>
          <p:cNvPr id="418" name="Shape 418"/>
          <p:cNvSpPr txBox="1">
            <a:spLocks noGrp="1"/>
          </p:cNvSpPr>
          <p:nvPr>
            <p:ph type="body" idx="1"/>
          </p:nvPr>
        </p:nvSpPr>
        <p:spPr>
          <a:xfrm>
            <a:off x="134100" y="1919075"/>
            <a:ext cx="7290900" cy="3128400"/>
          </a:xfrm>
          <a:prstGeom prst="rect">
            <a:avLst/>
          </a:prstGeom>
        </p:spPr>
        <p:txBody>
          <a:bodyPr lIns="91425" tIns="91425" rIns="91425" bIns="91425" anchor="t" anchorCtr="0">
            <a:noAutofit/>
          </a:bodyPr>
          <a:lstStyle/>
          <a:p>
            <a:pPr lvl="0">
              <a:spcBef>
                <a:spcPts val="0"/>
              </a:spcBef>
              <a:buNone/>
            </a:pPr>
            <a:r>
              <a:rPr lang="en" sz="2000" u="sng">
                <a:solidFill>
                  <a:schemeClr val="hlink"/>
                </a:solidFill>
                <a:hlinkClick r:id="rId3"/>
              </a:rPr>
              <a:t>United We Dream</a:t>
            </a:r>
          </a:p>
          <a:p>
            <a:pPr lvl="0">
              <a:spcBef>
                <a:spcPts val="0"/>
              </a:spcBef>
              <a:buNone/>
            </a:pPr>
            <a:r>
              <a:rPr lang="en" sz="2000" u="sng">
                <a:solidFill>
                  <a:schemeClr val="hlink"/>
                </a:solidFill>
                <a:latin typeface="Arial"/>
                <a:ea typeface="Arial"/>
                <a:cs typeface="Arial"/>
                <a:sym typeface="Arial"/>
                <a:hlinkClick r:id="rId4"/>
              </a:rPr>
              <a:t>Educators K-12 Toolkit</a:t>
            </a:r>
          </a:p>
          <a:p>
            <a:pPr lvl="0">
              <a:spcBef>
                <a:spcPts val="0"/>
              </a:spcBef>
              <a:buNone/>
            </a:pPr>
            <a:r>
              <a:rPr lang="en" sz="2000" u="sng">
                <a:solidFill>
                  <a:schemeClr val="hlink"/>
                </a:solidFill>
                <a:latin typeface="Arial"/>
                <a:ea typeface="Arial"/>
                <a:cs typeface="Arial"/>
                <a:sym typeface="Arial"/>
                <a:hlinkClick r:id="rId5"/>
              </a:rPr>
              <a:t>Here to Stay Posters</a:t>
            </a:r>
          </a:p>
          <a:p>
            <a:pPr lvl="0">
              <a:spcBef>
                <a:spcPts val="0"/>
              </a:spcBef>
              <a:buNone/>
            </a:pPr>
            <a:endParaRPr/>
          </a:p>
          <a:p>
            <a:pPr lvl="0">
              <a:spcBef>
                <a:spcPts val="0"/>
              </a:spcBef>
              <a:buNone/>
            </a:pPr>
            <a:endParaRPr/>
          </a:p>
        </p:txBody>
      </p:sp>
      <p:pic>
        <p:nvPicPr>
          <p:cNvPr id="419" name="Shape 419"/>
          <p:cNvPicPr preferRelativeResize="0"/>
          <p:nvPr/>
        </p:nvPicPr>
        <p:blipFill>
          <a:blip r:embed="rId6">
            <a:alphaModFix/>
          </a:blip>
          <a:stretch>
            <a:fillRect/>
          </a:stretch>
        </p:blipFill>
        <p:spPr>
          <a:xfrm>
            <a:off x="5108618" y="1794320"/>
            <a:ext cx="3807324" cy="2730249"/>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00" y="398357"/>
            <a:ext cx="8222100" cy="767700"/>
          </a:xfrm>
        </p:spPr>
        <p:txBody>
          <a:bodyPr/>
          <a:lstStyle/>
          <a:p>
            <a:r>
              <a:rPr lang="en-US" dirty="0"/>
              <a:t>National Immigration Law Center  </a:t>
            </a:r>
          </a:p>
        </p:txBody>
      </p:sp>
      <p:sp>
        <p:nvSpPr>
          <p:cNvPr id="3" name="Text Placeholder 2"/>
          <p:cNvSpPr>
            <a:spLocks noGrp="1"/>
          </p:cNvSpPr>
          <p:nvPr>
            <p:ph type="body" idx="1"/>
          </p:nvPr>
        </p:nvSpPr>
        <p:spPr/>
        <p:txBody>
          <a:bodyPr/>
          <a:lstStyle/>
          <a:p>
            <a:r>
              <a:rPr lang="en-US" b="1" dirty="0">
                <a:hlinkClick r:id="rId3"/>
              </a:rPr>
              <a:t>Know Your Rights Fact Sheet</a:t>
            </a:r>
            <a:endParaRPr lang="en-US" b="1" dirty="0"/>
          </a:p>
          <a:p>
            <a:r>
              <a:rPr lang="en-US" b="1" i="1" dirty="0">
                <a:hlinkClick r:id="rId4"/>
              </a:rPr>
              <a:t>FREQUENTLY ASKED QUESTIONS</a:t>
            </a:r>
            <a:r>
              <a:rPr lang="en-US" b="1" dirty="0">
                <a:hlinkClick r:id="rId4"/>
              </a:rPr>
              <a:t/>
            </a:r>
            <a:br>
              <a:rPr lang="en-US" b="1" dirty="0">
                <a:hlinkClick r:id="rId4"/>
              </a:rPr>
            </a:br>
            <a:r>
              <a:rPr lang="en-US" b="1" dirty="0">
                <a:hlinkClick r:id="rId4"/>
              </a:rPr>
              <a:t>President Trump’s Executive Order Targeting Refugees and Muslims</a:t>
            </a:r>
            <a:endParaRPr lang="en-US" b="1" dirty="0"/>
          </a:p>
          <a:p>
            <a:r>
              <a:rPr lang="en-US" b="1" dirty="0">
                <a:hlinkClick r:id="rId5"/>
              </a:rPr>
              <a:t>Understanding Trump’s Executive Order Affecting Deportations and “Sanctuary” Cities</a:t>
            </a:r>
            <a:endParaRPr lang="en-US" b="1" dirty="0"/>
          </a:p>
          <a:p>
            <a:endParaRPr lang="en-US" b="1" dirty="0"/>
          </a:p>
          <a:p>
            <a:endParaRPr lang="en-US" b="1" dirty="0"/>
          </a:p>
          <a:p>
            <a:endParaRPr lang="en-US" dirty="0"/>
          </a:p>
        </p:txBody>
      </p:sp>
      <p:pic>
        <p:nvPicPr>
          <p:cNvPr id="2050" name="Picture 2" descr="https://www.nilc.org/wp-content/uploads/2016/12/rights-ca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175" y="1593388"/>
            <a:ext cx="3486785" cy="34958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0038" y="332515"/>
            <a:ext cx="850073" cy="117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263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09725" y="206830"/>
            <a:ext cx="6443475" cy="1153884"/>
          </a:xfrm>
          <a:prstGeom prst="rect">
            <a:avLst/>
          </a:prstGeom>
        </p:spPr>
        <p:txBody>
          <a:bodyPr lIns="91425" tIns="91425" rIns="91425" bIns="91425" anchor="b" anchorCtr="0">
            <a:noAutofit/>
          </a:bodyPr>
          <a:lstStyle/>
          <a:p>
            <a:pPr lvl="0">
              <a:spcBef>
                <a:spcPts val="0"/>
              </a:spcBef>
              <a:buNone/>
            </a:pPr>
            <a:r>
              <a:rPr lang="en" sz="3000" dirty="0"/>
              <a:t>Mexican American Legal Defense Fund (MALDEF)</a:t>
            </a:r>
          </a:p>
        </p:txBody>
      </p:sp>
      <p:sp>
        <p:nvSpPr>
          <p:cNvPr id="432" name="Shape 432"/>
          <p:cNvSpPr txBox="1">
            <a:spLocks noGrp="1"/>
          </p:cNvSpPr>
          <p:nvPr>
            <p:ph type="body" idx="1"/>
          </p:nvPr>
        </p:nvSpPr>
        <p:spPr>
          <a:xfrm>
            <a:off x="243850" y="1919075"/>
            <a:ext cx="8631900" cy="2710200"/>
          </a:xfrm>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invalidUrl="http://www.nea.org/assets/docs/MALDEF_Immigrants_Rights_Under_a_Trump_Presidency - English.pdf"/>
              </a:rPr>
              <a:t>Immigrant Rights Under Trump Presidency</a:t>
            </a:r>
          </a:p>
          <a:p>
            <a:pPr lvl="0">
              <a:spcBef>
                <a:spcPts val="0"/>
              </a:spcBef>
              <a:buNone/>
            </a:pPr>
            <a:endParaRPr lang="en" u="sng" dirty="0">
              <a:solidFill>
                <a:schemeClr val="hlink"/>
              </a:solidFill>
              <a:hlinkClick r:id="rId4" invalidUrl="http://www.nea.org/assets/docs/MALDEF_Immigrants_Rights_Under_a_Trump_Presidency - English.pdf"/>
            </a:endParaRPr>
          </a:p>
          <a:p>
            <a:pPr lvl="0">
              <a:spcBef>
                <a:spcPts val="0"/>
              </a:spcBef>
              <a:buNone/>
            </a:pPr>
            <a:r>
              <a:rPr lang="en" u="sng" dirty="0">
                <a:solidFill>
                  <a:schemeClr val="hlink"/>
                </a:solidFill>
                <a:hlinkClick r:id="rId5" invalidUrl="http://www.nea.org/assets/docs/Derechos_De_Inmigrantes_Bajo_La_Presidencia_De_Trump - Spanish.pdf"/>
              </a:rPr>
              <a:t>Derechos de Inmigrantes Bajo la Presidencia de Trump</a:t>
            </a:r>
          </a:p>
          <a:p>
            <a:pPr lvl="0">
              <a:spcBef>
                <a:spcPts val="0"/>
              </a:spcBef>
              <a:buNone/>
            </a:pPr>
            <a:endParaRPr dirty="0"/>
          </a:p>
          <a:p>
            <a:pPr lvl="0">
              <a:spcBef>
                <a:spcPts val="0"/>
              </a:spcBef>
              <a:buNone/>
            </a:pPr>
            <a:endParaRPr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309" y="322898"/>
            <a:ext cx="2242441" cy="54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71900" y="738725"/>
            <a:ext cx="8222100" cy="321900"/>
          </a:xfrm>
          <a:prstGeom prst="rect">
            <a:avLst/>
          </a:prstGeom>
        </p:spPr>
        <p:txBody>
          <a:bodyPr lIns="91425" tIns="91425" rIns="91425" bIns="91425" anchor="b" anchorCtr="0">
            <a:noAutofit/>
          </a:bodyPr>
          <a:lstStyle/>
          <a:p>
            <a:pPr lvl="0">
              <a:spcBef>
                <a:spcPts val="0"/>
              </a:spcBef>
              <a:buNone/>
            </a:pPr>
            <a:r>
              <a:rPr lang="en"/>
              <a:t>Immigration Thematic Units</a:t>
            </a:r>
          </a:p>
        </p:txBody>
      </p:sp>
      <p:sp>
        <p:nvSpPr>
          <p:cNvPr id="438" name="Shape 438"/>
          <p:cNvSpPr txBox="1">
            <a:spLocks noGrp="1"/>
          </p:cNvSpPr>
          <p:nvPr>
            <p:ph type="body" idx="1"/>
          </p:nvPr>
        </p:nvSpPr>
        <p:spPr>
          <a:xfrm>
            <a:off x="167640" y="1772774"/>
            <a:ext cx="8696010" cy="3286905"/>
          </a:xfrm>
          <a:prstGeom prst="rect">
            <a:avLst/>
          </a:prstGeom>
        </p:spPr>
        <p:txBody>
          <a:bodyPr lIns="91425" tIns="91425" rIns="91425" bIns="91425" anchor="t" anchorCtr="0">
            <a:noAutofit/>
          </a:bodyPr>
          <a:lstStyle/>
          <a:p>
            <a:pPr lvl="0">
              <a:spcBef>
                <a:spcPts val="0"/>
              </a:spcBef>
              <a:buNone/>
            </a:pPr>
            <a:r>
              <a:rPr lang="en" sz="1600" u="sng" dirty="0">
                <a:solidFill>
                  <a:schemeClr val="hlink"/>
                </a:solidFill>
                <a:hlinkClick r:id="rId3"/>
              </a:rPr>
              <a:t>Immigration Lesson Plans and Resources</a:t>
            </a:r>
          </a:p>
          <a:p>
            <a:pPr lvl="0">
              <a:spcBef>
                <a:spcPts val="0"/>
              </a:spcBef>
              <a:buNone/>
            </a:pPr>
            <a:r>
              <a:rPr lang="en" sz="1600" u="sng" dirty="0">
                <a:solidFill>
                  <a:schemeClr val="hlink"/>
                </a:solidFill>
                <a:hlinkClick r:id="rId4"/>
              </a:rPr>
              <a:t>Pancho Rabbit and the Coyote-Lesson Plans</a:t>
            </a:r>
          </a:p>
          <a:p>
            <a:pPr marL="342900" indent="-342900">
              <a:buFont typeface="Arial" panose="020B0604020202020204" pitchFamily="34" charset="0"/>
              <a:buChar char="•"/>
            </a:pPr>
            <a:r>
              <a:rPr lang="en-US" sz="1600" b="1" dirty="0">
                <a:hlinkClick r:id="rId5"/>
              </a:rPr>
              <a:t>A rabbit, a coyote and a Texas educator help students share their immigration stories</a:t>
            </a:r>
            <a:endParaRPr lang="en" sz="1600" u="sng" dirty="0">
              <a:solidFill>
                <a:schemeClr val="hlink"/>
              </a:solidFill>
              <a:hlinkClick r:id="rId4"/>
            </a:endParaRPr>
          </a:p>
          <a:p>
            <a:pPr lvl="0">
              <a:spcBef>
                <a:spcPts val="0"/>
              </a:spcBef>
              <a:buNone/>
            </a:pPr>
            <a:r>
              <a:rPr lang="en" sz="1600" u="sng" dirty="0">
                <a:solidFill>
                  <a:schemeClr val="hlink"/>
                </a:solidFill>
                <a:hlinkClick r:id="rId5"/>
              </a:rPr>
              <a:t>Educator helps Students share their immigration stories</a:t>
            </a:r>
          </a:p>
          <a:p>
            <a:pPr lvl="0">
              <a:spcBef>
                <a:spcPts val="0"/>
              </a:spcBef>
              <a:buNone/>
            </a:pPr>
            <a:r>
              <a:rPr lang="en" sz="1600" u="sng" dirty="0">
                <a:solidFill>
                  <a:schemeClr val="hlink"/>
                </a:solidFill>
                <a:hlinkClick r:id="rId6"/>
              </a:rPr>
              <a:t>Enrique’s Journey by Sonia Nazario- Lesson Plans</a:t>
            </a:r>
          </a:p>
          <a:p>
            <a:pPr lvl="0">
              <a:spcBef>
                <a:spcPts val="0"/>
              </a:spcBef>
              <a:buNone/>
            </a:pPr>
            <a:r>
              <a:rPr lang="en" sz="1600" u="sng" dirty="0">
                <a:solidFill>
                  <a:schemeClr val="hlink"/>
                </a:solidFill>
                <a:hlinkClick r:id="rId7" tooltip="Anti-Defamation League"/>
              </a:rPr>
              <a:t>Which Way Home Film</a:t>
            </a:r>
            <a:endParaRPr lang="en-US" sz="1600" u="sng" dirty="0">
              <a:solidFill>
                <a:schemeClr val="hlink"/>
              </a:solidFill>
              <a:hlinkClick r:id="rId7" tooltip="Anti-Defamation League"/>
            </a:endParaRPr>
          </a:p>
          <a:p>
            <a:pPr lvl="0">
              <a:spcBef>
                <a:spcPts val="0"/>
              </a:spcBef>
              <a:buNone/>
            </a:pPr>
            <a:r>
              <a:rPr lang="en-US" sz="1600" u="sng" dirty="0">
                <a:solidFill>
                  <a:schemeClr val="hlink"/>
                </a:solidFill>
                <a:hlinkClick r:id="rId7" tooltip="Anti-Defamation League"/>
              </a:rPr>
              <a:t>Teaching </a:t>
            </a:r>
            <a:r>
              <a:rPr lang="en-US" sz="1600" u="sng" dirty="0" smtClean="0">
                <a:solidFill>
                  <a:schemeClr val="hlink"/>
                </a:solidFill>
                <a:hlinkClick r:id="rId7" tooltip="Anti-Defamation League"/>
              </a:rPr>
              <a:t>Tolerance</a:t>
            </a:r>
            <a:endParaRPr lang="en-US" sz="1600" u="sng" dirty="0" smtClean="0">
              <a:solidFill>
                <a:schemeClr val="hlink"/>
              </a:solidFill>
              <a:hlinkClick r:id="rId8"/>
            </a:endParaRPr>
          </a:p>
          <a:p>
            <a:pPr lvl="0">
              <a:buNone/>
            </a:pPr>
            <a:r>
              <a:rPr lang="en-US" sz="1600" u="sng" dirty="0">
                <a:solidFill>
                  <a:schemeClr val="hlink"/>
                </a:solidFill>
                <a:hlinkClick r:id="rId8"/>
              </a:rPr>
              <a:t>https://www.adl.org/education-and-resources/resources-for-educators-parents-families/lesson-plans</a:t>
            </a:r>
          </a:p>
        </p:txBody>
      </p:sp>
      <p:pic>
        <p:nvPicPr>
          <p:cNvPr id="439" name="Shape 439"/>
          <p:cNvPicPr preferRelativeResize="0"/>
          <p:nvPr/>
        </p:nvPicPr>
        <p:blipFill>
          <a:blip r:embed="rId9">
            <a:alphaModFix/>
          </a:blip>
          <a:stretch>
            <a:fillRect/>
          </a:stretch>
        </p:blipFill>
        <p:spPr>
          <a:xfrm>
            <a:off x="5658165" y="2842689"/>
            <a:ext cx="3342550" cy="184169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87050" y="123800"/>
            <a:ext cx="4250400" cy="884700"/>
          </a:xfrm>
          <a:prstGeom prst="rect">
            <a:avLst/>
          </a:prstGeom>
        </p:spPr>
        <p:txBody>
          <a:bodyPr lIns="91425" tIns="91425" rIns="91425" bIns="91425" anchor="b" anchorCtr="0">
            <a:noAutofit/>
          </a:bodyPr>
          <a:lstStyle/>
          <a:p>
            <a:pPr lvl="0">
              <a:spcBef>
                <a:spcPts val="0"/>
              </a:spcBef>
              <a:buNone/>
            </a:pPr>
            <a:r>
              <a:rPr lang="en" sz="2600" b="1" dirty="0">
                <a:solidFill>
                  <a:schemeClr val="tx1"/>
                </a:solidFill>
              </a:rPr>
              <a:t>Undocumented </a:t>
            </a:r>
            <a:r>
              <a:rPr lang="en-US" sz="2600" b="1" dirty="0">
                <a:solidFill>
                  <a:schemeClr val="tx1"/>
                </a:solidFill>
              </a:rPr>
              <a:t>S</a:t>
            </a:r>
            <a:r>
              <a:rPr lang="en" sz="2600" b="1" dirty="0">
                <a:solidFill>
                  <a:schemeClr val="tx1"/>
                </a:solidFill>
              </a:rPr>
              <a:t>tudents</a:t>
            </a:r>
            <a:r>
              <a:rPr lang="en" sz="3000" b="1" dirty="0">
                <a:solidFill>
                  <a:schemeClr val="tx1"/>
                </a:solidFill>
              </a:rPr>
              <a:t> </a:t>
            </a:r>
          </a:p>
        </p:txBody>
      </p:sp>
      <p:sp>
        <p:nvSpPr>
          <p:cNvPr id="89" name="Shape 89"/>
          <p:cNvSpPr txBox="1">
            <a:spLocks noGrp="1"/>
          </p:cNvSpPr>
          <p:nvPr>
            <p:ph type="subTitle" idx="1"/>
          </p:nvPr>
        </p:nvSpPr>
        <p:spPr>
          <a:xfrm>
            <a:off x="231900" y="1008491"/>
            <a:ext cx="4045200" cy="1235100"/>
          </a:xfrm>
          <a:prstGeom prst="rect">
            <a:avLst/>
          </a:prstGeom>
        </p:spPr>
        <p:txBody>
          <a:bodyPr lIns="91425" tIns="91425" rIns="91425" bIns="91425" anchor="t" anchorCtr="0">
            <a:noAutofit/>
          </a:bodyPr>
          <a:lstStyle/>
          <a:p>
            <a:pPr marL="457200" lvl="0" indent="-330200" algn="l" rtl="0">
              <a:spcBef>
                <a:spcPts val="0"/>
              </a:spcBef>
              <a:spcAft>
                <a:spcPts val="600"/>
              </a:spcAft>
              <a:buSzPct val="100000"/>
              <a:buChar char="●"/>
            </a:pPr>
            <a:r>
              <a:rPr lang="en" sz="1600" dirty="0">
                <a:solidFill>
                  <a:schemeClr val="tx1"/>
                </a:solidFill>
              </a:rPr>
              <a:t>An undocumented student is an aspiring citizen who came to the U.S. without legal documentation or who has overstayed his or her visa.</a:t>
            </a:r>
          </a:p>
          <a:p>
            <a:pPr marL="457200" indent="-330200" algn="l">
              <a:spcAft>
                <a:spcPts val="600"/>
              </a:spcAft>
              <a:buFont typeface="Roboto"/>
              <a:buChar char="●"/>
            </a:pPr>
            <a:r>
              <a:rPr lang="en" sz="1600" dirty="0">
                <a:solidFill>
                  <a:schemeClr val="tx1"/>
                </a:solidFill>
              </a:rPr>
              <a:t>They are racially and ethnically diverse, from all over the world and are part of the 11.5 million undocumented immigrants in the U.S.</a:t>
            </a:r>
          </a:p>
          <a:p>
            <a:pPr marL="457200" lvl="0" indent="-330200" algn="l">
              <a:spcAft>
                <a:spcPts val="600"/>
              </a:spcAft>
              <a:buFont typeface="Roboto"/>
              <a:buChar char="●"/>
            </a:pPr>
            <a:r>
              <a:rPr lang="en" sz="1600" dirty="0">
                <a:solidFill>
                  <a:schemeClr val="tx1"/>
                </a:solidFill>
              </a:rPr>
              <a:t>They often don’t know that they are undocumented until they begin the college application process.</a:t>
            </a:r>
          </a:p>
          <a:p>
            <a:pPr marL="457200" lvl="0" indent="-330200" algn="l" rtl="0">
              <a:spcBef>
                <a:spcPts val="0"/>
              </a:spcBef>
              <a:spcAft>
                <a:spcPts val="600"/>
              </a:spcAft>
              <a:buSzPct val="100000"/>
              <a:buChar char="●"/>
            </a:pPr>
            <a:r>
              <a:rPr lang="en" sz="1600" dirty="0">
                <a:solidFill>
                  <a:schemeClr val="tx1"/>
                </a:solidFill>
              </a:rPr>
              <a:t>They don’t qualify for federal grants or loans.</a:t>
            </a:r>
          </a:p>
          <a:p>
            <a:pPr marL="457200" indent="-330200" algn="l">
              <a:spcAft>
                <a:spcPts val="600"/>
              </a:spcAft>
              <a:buFont typeface="Roboto"/>
              <a:buChar char="●"/>
            </a:pPr>
            <a:r>
              <a:rPr lang="en" sz="1600" dirty="0">
                <a:solidFill>
                  <a:schemeClr val="tx1"/>
                </a:solidFill>
              </a:rPr>
              <a:t>May also be known as DREAMERS</a:t>
            </a:r>
          </a:p>
          <a:p>
            <a:pPr marL="457200" lvl="0" indent="-330200" algn="l" rtl="0">
              <a:spcBef>
                <a:spcPts val="0"/>
              </a:spcBef>
              <a:buSzPct val="100000"/>
              <a:buChar char="●"/>
            </a:pPr>
            <a:endParaRPr lang="en" sz="1600" dirty="0"/>
          </a:p>
        </p:txBody>
      </p:sp>
      <p:pic>
        <p:nvPicPr>
          <p:cNvPr id="90" name="Shape 90"/>
          <p:cNvPicPr preferRelativeResize="0"/>
          <p:nvPr/>
        </p:nvPicPr>
        <p:blipFill>
          <a:blip r:embed="rId3">
            <a:alphaModFix/>
          </a:blip>
          <a:stretch>
            <a:fillRect/>
          </a:stretch>
        </p:blipFill>
        <p:spPr>
          <a:xfrm>
            <a:off x="4710212" y="960912"/>
            <a:ext cx="4295570" cy="32216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a:t>Books about Immigration </a:t>
            </a:r>
          </a:p>
        </p:txBody>
      </p:sp>
      <p:sp>
        <p:nvSpPr>
          <p:cNvPr id="445" name="Shape 445"/>
          <p:cNvSpPr txBox="1">
            <a:spLocks noGrp="1"/>
          </p:cNvSpPr>
          <p:nvPr>
            <p:ph type="body" idx="1"/>
          </p:nvPr>
        </p:nvSpPr>
        <p:spPr>
          <a:xfrm>
            <a:off x="471900" y="1919075"/>
            <a:ext cx="6696900" cy="2710200"/>
          </a:xfrm>
          <a:prstGeom prst="rect">
            <a:avLst/>
          </a:prstGeom>
        </p:spPr>
        <p:txBody>
          <a:bodyPr lIns="91425" tIns="91425" rIns="91425" bIns="91425" anchor="t" anchorCtr="0">
            <a:noAutofit/>
          </a:bodyPr>
          <a:lstStyle/>
          <a:p>
            <a:pPr lvl="0">
              <a:spcBef>
                <a:spcPts val="0"/>
              </a:spcBef>
              <a:buNone/>
            </a:pPr>
            <a:r>
              <a:rPr lang="en" sz="2000" u="sng">
                <a:solidFill>
                  <a:schemeClr val="hlink"/>
                </a:solidFill>
                <a:hlinkClick r:id="rId3"/>
              </a:rPr>
              <a:t>30 Multicultural Picture Books about Immigration </a:t>
            </a:r>
          </a:p>
          <a:p>
            <a:pPr lvl="0">
              <a:spcBef>
                <a:spcPts val="0"/>
              </a:spcBef>
              <a:buNone/>
            </a:pPr>
            <a:r>
              <a:rPr lang="en" sz="2000" u="sng">
                <a:solidFill>
                  <a:schemeClr val="hlink"/>
                </a:solidFill>
                <a:hlinkClick r:id="rId4"/>
              </a:rPr>
              <a:t>Books about immigrant experience </a:t>
            </a:r>
          </a:p>
          <a:p>
            <a:pPr lvl="0">
              <a:spcBef>
                <a:spcPts val="0"/>
              </a:spcBef>
              <a:buNone/>
            </a:pPr>
            <a:r>
              <a:rPr lang="en" sz="2000" u="sng">
                <a:solidFill>
                  <a:schemeClr val="hlink"/>
                </a:solidFill>
                <a:hlinkClick r:id="rId5"/>
              </a:rPr>
              <a:t>Muslim Kids as Heroes </a:t>
            </a:r>
          </a:p>
          <a:p>
            <a:pPr lvl="0">
              <a:spcBef>
                <a:spcPts val="0"/>
              </a:spcBef>
              <a:buNone/>
            </a:pPr>
            <a:r>
              <a:rPr lang="en" sz="2000" u="sng">
                <a:solidFill>
                  <a:schemeClr val="hlink"/>
                </a:solidFill>
                <a:hlinkClick r:id="rId6"/>
              </a:rPr>
              <a:t>Books to teach students about activism</a:t>
            </a:r>
          </a:p>
          <a:p>
            <a:pPr lvl="0">
              <a:spcBef>
                <a:spcPts val="0"/>
              </a:spcBef>
              <a:buNone/>
            </a:pPr>
            <a:r>
              <a:rPr lang="en" sz="2000" u="sng">
                <a:solidFill>
                  <a:schemeClr val="hlink"/>
                </a:solidFill>
                <a:hlinkClick r:id="rId7"/>
              </a:rPr>
              <a:t>First Book</a:t>
            </a:r>
          </a:p>
          <a:p>
            <a:pPr lvl="0">
              <a:spcBef>
                <a:spcPts val="0"/>
              </a:spcBef>
              <a:buNone/>
            </a:pPr>
            <a:endParaRPr/>
          </a:p>
          <a:p>
            <a:pPr lvl="0">
              <a:spcBef>
                <a:spcPts val="0"/>
              </a:spcBef>
              <a:buNone/>
            </a:pPr>
            <a:endParaRPr/>
          </a:p>
          <a:p>
            <a:pPr lvl="0">
              <a:spcBef>
                <a:spcPts val="0"/>
              </a:spcBef>
              <a:buNone/>
            </a:pPr>
            <a:endParaRPr/>
          </a:p>
        </p:txBody>
      </p:sp>
      <p:pic>
        <p:nvPicPr>
          <p:cNvPr id="446" name="Shape 446"/>
          <p:cNvPicPr preferRelativeResize="0"/>
          <p:nvPr/>
        </p:nvPicPr>
        <p:blipFill>
          <a:blip r:embed="rId8">
            <a:alphaModFix/>
          </a:blip>
          <a:stretch>
            <a:fillRect/>
          </a:stretch>
        </p:blipFill>
        <p:spPr>
          <a:xfrm>
            <a:off x="6194076" y="1374937"/>
            <a:ext cx="2408774" cy="344013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71900" y="1013460"/>
            <a:ext cx="8222100" cy="782525"/>
          </a:xfrm>
          <a:prstGeom prst="rect">
            <a:avLst/>
          </a:prstGeom>
        </p:spPr>
        <p:txBody>
          <a:bodyPr lIns="91425" tIns="91425" rIns="91425" bIns="91425" anchor="b" anchorCtr="0">
            <a:noAutofit/>
          </a:bodyPr>
          <a:lstStyle/>
          <a:p>
            <a:pPr lvl="0">
              <a:spcBef>
                <a:spcPts val="0"/>
              </a:spcBef>
              <a:buNone/>
            </a:pPr>
            <a:r>
              <a:rPr lang="en" dirty="0"/>
              <a:t/>
            </a:r>
            <a:br>
              <a:rPr lang="en" dirty="0"/>
            </a:br>
            <a:r>
              <a:rPr lang="en" dirty="0"/>
              <a:t>Other Resources</a:t>
            </a:r>
          </a:p>
          <a:p>
            <a:pPr lvl="0">
              <a:spcBef>
                <a:spcPts val="0"/>
              </a:spcBef>
              <a:buNone/>
            </a:pPr>
            <a:endParaRPr dirty="0"/>
          </a:p>
        </p:txBody>
      </p:sp>
      <p:sp>
        <p:nvSpPr>
          <p:cNvPr id="452" name="Shape 452"/>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a:rPr>
              <a:t>Colorin Colorado</a:t>
            </a:r>
          </a:p>
          <a:p>
            <a:pPr lvl="0">
              <a:spcBef>
                <a:spcPts val="0"/>
              </a:spcBef>
              <a:buNone/>
            </a:pPr>
            <a:r>
              <a:rPr lang="en" u="sng" dirty="0">
                <a:solidFill>
                  <a:schemeClr val="hlink"/>
                </a:solidFill>
                <a:hlinkClick r:id="rId4"/>
              </a:rPr>
              <a:t>KLRU/PBS Educational Services about how to talk about immigration issues with young children </a:t>
            </a:r>
          </a:p>
          <a:p>
            <a:pPr lvl="0">
              <a:spcBef>
                <a:spcPts val="0"/>
              </a:spcBef>
              <a:buNone/>
            </a:pPr>
            <a:r>
              <a:rPr lang="en" u="sng" dirty="0">
                <a:solidFill>
                  <a:schemeClr val="hlink"/>
                </a:solidFill>
                <a:hlinkClick r:id="rId5"/>
              </a:rPr>
              <a:t>Teaching Tolerance</a:t>
            </a:r>
          </a:p>
          <a:p>
            <a:pPr lvl="0">
              <a:spcBef>
                <a:spcPts val="0"/>
              </a:spcBef>
              <a:buNone/>
            </a:pPr>
            <a:r>
              <a:rPr lang="en" u="sng" dirty="0">
                <a:solidFill>
                  <a:schemeClr val="hlink"/>
                </a:solidFill>
                <a:hlinkClick r:id="rId6"/>
              </a:rPr>
              <a:t>Resource Guide:Supporting Undocumented Youth</a:t>
            </a:r>
          </a:p>
          <a:p>
            <a:pPr lvl="0">
              <a:spcBef>
                <a:spcPts val="0"/>
              </a:spcBef>
              <a:buNone/>
            </a:pPr>
            <a:r>
              <a:rPr lang="en" u="sng" dirty="0">
                <a:solidFill>
                  <a:schemeClr val="hlink"/>
                </a:solidFill>
                <a:hlinkClick r:id="rId7"/>
              </a:rPr>
              <a:t>Office of Refugee </a:t>
            </a:r>
            <a:r>
              <a:rPr lang="en" u="sng" dirty="0">
                <a:solidFill>
                  <a:schemeClr val="hlink"/>
                </a:solidFill>
                <a:hlinkClick r:id="rId8"/>
              </a:rPr>
              <a:t>Resettlement</a:t>
            </a:r>
            <a:r>
              <a:rPr lang="en" u="sng" dirty="0">
                <a:solidFill>
                  <a:schemeClr val="hlink"/>
                </a:solidFill>
                <a:hlinkClick r:id="rId7"/>
              </a:rPr>
              <a:t> directory of pro bono legal service providers</a:t>
            </a:r>
          </a:p>
          <a:p>
            <a:pPr lvl="0">
              <a:spcBef>
                <a:spcPts val="0"/>
              </a:spcBef>
              <a:buNone/>
            </a:pPr>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Area Immigration Attorneys</a:t>
            </a:r>
            <a:endParaRPr lang="en-US" dirty="0"/>
          </a:p>
        </p:txBody>
      </p:sp>
      <p:sp>
        <p:nvSpPr>
          <p:cNvPr id="5" name="Text Placeholder 4"/>
          <p:cNvSpPr>
            <a:spLocks noGrp="1"/>
          </p:cNvSpPr>
          <p:nvPr>
            <p:ph type="body" idx="4294967295"/>
          </p:nvPr>
        </p:nvSpPr>
        <p:spPr>
          <a:xfrm>
            <a:off x="0" y="1389888"/>
            <a:ext cx="9217152" cy="3648456"/>
          </a:xfrm>
          <a:prstGeom prst="rect">
            <a:avLst/>
          </a:prstGeom>
        </p:spPr>
        <p:txBody>
          <a:bodyPr numCol="3"/>
          <a:lstStyle/>
          <a:p>
            <a:pPr marL="0" indent="0">
              <a:lnSpc>
                <a:spcPct val="115000"/>
              </a:lnSpc>
              <a:spcBef>
                <a:spcPts val="0"/>
              </a:spcBef>
              <a:spcAft>
                <a:spcPts val="1000"/>
              </a:spcAft>
              <a:buNone/>
            </a:pPr>
            <a:r>
              <a:rPr lang="en-US" sz="1000" b="1" dirty="0">
                <a:latin typeface="Calibri" charset="0"/>
                <a:ea typeface="Calibri" charset="0"/>
                <a:cs typeface="Times New Roman" charset="0"/>
              </a:rPr>
              <a:t>Immigration Professionals</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5545 N. Oak  </a:t>
            </a:r>
            <a:r>
              <a:rPr lang="en-US" sz="1000" dirty="0" err="1">
                <a:latin typeface="Calibri" charset="0"/>
                <a:ea typeface="Calibri" charset="0"/>
                <a:cs typeface="Times New Roman" charset="0"/>
              </a:rPr>
              <a:t>Trafficway</a:t>
            </a:r>
            <a:r>
              <a:rPr lang="en-US" sz="1000" dirty="0">
                <a:latin typeface="Calibri" charset="0"/>
                <a:ea typeface="Calibri" charset="0"/>
                <a:cs typeface="Times New Roman" charset="0"/>
              </a:rPr>
              <a:t>. Suite 15B</a:t>
            </a:r>
          </a:p>
          <a:p>
            <a:pPr marL="0" indent="0">
              <a:lnSpc>
                <a:spcPct val="115000"/>
              </a:lnSpc>
              <a:spcBef>
                <a:spcPts val="0"/>
              </a:spcBef>
              <a:spcAft>
                <a:spcPts val="1000"/>
              </a:spcAft>
              <a:buNone/>
            </a:pPr>
            <a:r>
              <a:rPr lang="en-US" sz="1000" dirty="0">
                <a:latin typeface="Calibri" charset="0"/>
                <a:ea typeface="Calibri" charset="0"/>
                <a:cs typeface="Times New Roman" charset="0"/>
              </a:rPr>
              <a:t>Kansas City, MO 64118</a:t>
            </a:r>
          </a:p>
          <a:p>
            <a:pPr marL="0" indent="0">
              <a:lnSpc>
                <a:spcPct val="115000"/>
              </a:lnSpc>
              <a:spcBef>
                <a:spcPts val="0"/>
              </a:spcBef>
              <a:spcAft>
                <a:spcPts val="1000"/>
              </a:spcAft>
              <a:buNone/>
            </a:pPr>
            <a:r>
              <a:rPr lang="en-US" sz="1000" dirty="0">
                <a:latin typeface="Calibri" charset="0"/>
                <a:ea typeface="Calibri" charset="0"/>
                <a:cs typeface="Times New Roman" charset="0"/>
              </a:rPr>
              <a:t>Phone: 816.221.2277</a:t>
            </a:r>
          </a:p>
          <a:p>
            <a:pPr marL="0" indent="0">
              <a:lnSpc>
                <a:spcPct val="115000"/>
              </a:lnSpc>
              <a:spcBef>
                <a:spcPts val="0"/>
              </a:spcBef>
              <a:spcAft>
                <a:spcPts val="1000"/>
              </a:spcAft>
              <a:buNone/>
            </a:pPr>
            <a:r>
              <a:rPr lang="en-US" sz="1000" dirty="0">
                <a:latin typeface="Calibri" charset="0"/>
                <a:ea typeface="Calibri" charset="0"/>
                <a:cs typeface="Times New Roman" charset="0"/>
              </a:rPr>
              <a:t>Attorney: Jesus </a:t>
            </a:r>
            <a:r>
              <a:rPr lang="en-US" sz="1000" dirty="0" err="1">
                <a:latin typeface="Calibri" charset="0"/>
                <a:ea typeface="Calibri" charset="0"/>
                <a:cs typeface="Times New Roman" charset="0"/>
              </a:rPr>
              <a:t>Guereca</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E-mail: </a:t>
            </a:r>
            <a:r>
              <a:rPr lang="en-US" sz="1000" u="sng" dirty="0">
                <a:solidFill>
                  <a:srgbClr val="0000FF"/>
                </a:solidFill>
                <a:latin typeface="Calibri" charset="0"/>
                <a:ea typeface="Calibri" charset="0"/>
                <a:cs typeface="Times New Roman" charset="0"/>
                <a:hlinkClick r:id="rId3"/>
              </a:rPr>
              <a:t>jesus@immpros.org</a:t>
            </a:r>
            <a:r>
              <a:rPr lang="en-US" sz="1000" dirty="0">
                <a:latin typeface="Calibri" charset="0"/>
                <a:ea typeface="Calibri" charset="0"/>
                <a:cs typeface="Times New Roman" charset="0"/>
              </a:rPr>
              <a:t> </a:t>
            </a:r>
          </a:p>
          <a:p>
            <a:pPr marL="0" indent="0">
              <a:lnSpc>
                <a:spcPct val="115000"/>
              </a:lnSpc>
              <a:spcBef>
                <a:spcPts val="0"/>
              </a:spcBef>
              <a:spcAft>
                <a:spcPts val="1000"/>
              </a:spcAft>
              <a:buNone/>
            </a:pPr>
            <a:r>
              <a:rPr lang="en-US" sz="1000" b="1" dirty="0">
                <a:latin typeface="Calibri" charset="0"/>
                <a:ea typeface="Calibri" charset="0"/>
                <a:cs typeface="Times New Roman" charset="0"/>
              </a:rPr>
              <a:t>Law Offices of Jessica </a:t>
            </a:r>
            <a:r>
              <a:rPr lang="en-US" sz="1000" b="1" dirty="0" err="1">
                <a:latin typeface="Calibri" charset="0"/>
                <a:ea typeface="Calibri" charset="0"/>
                <a:cs typeface="Times New Roman" charset="0"/>
              </a:rPr>
              <a:t>Piedra</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902-A Southwest Blvd.</a:t>
            </a:r>
          </a:p>
          <a:p>
            <a:pPr marL="0" indent="0">
              <a:lnSpc>
                <a:spcPct val="115000"/>
              </a:lnSpc>
              <a:spcBef>
                <a:spcPts val="0"/>
              </a:spcBef>
              <a:spcAft>
                <a:spcPts val="1000"/>
              </a:spcAft>
              <a:buNone/>
            </a:pPr>
            <a:r>
              <a:rPr lang="en-US" sz="1000" dirty="0">
                <a:latin typeface="Calibri" charset="0"/>
                <a:ea typeface="Calibri" charset="0"/>
                <a:cs typeface="Times New Roman" charset="0"/>
              </a:rPr>
              <a:t>Kansas, City, MO 64108</a:t>
            </a:r>
          </a:p>
          <a:p>
            <a:pPr marL="0" indent="0">
              <a:lnSpc>
                <a:spcPct val="115000"/>
              </a:lnSpc>
              <a:spcBef>
                <a:spcPts val="0"/>
              </a:spcBef>
              <a:spcAft>
                <a:spcPts val="1000"/>
              </a:spcAft>
              <a:buNone/>
            </a:pPr>
            <a:r>
              <a:rPr lang="en-US" sz="1000" dirty="0">
                <a:latin typeface="Calibri" charset="0"/>
                <a:ea typeface="Calibri" charset="0"/>
                <a:cs typeface="Times New Roman" charset="0"/>
              </a:rPr>
              <a:t>Phone 816.895.6363</a:t>
            </a:r>
          </a:p>
          <a:p>
            <a:pPr marL="0" indent="0">
              <a:lnSpc>
                <a:spcPct val="115000"/>
              </a:lnSpc>
              <a:spcBef>
                <a:spcPts val="0"/>
              </a:spcBef>
              <a:spcAft>
                <a:spcPts val="1000"/>
              </a:spcAft>
              <a:buNone/>
            </a:pPr>
            <a:r>
              <a:rPr lang="en-US" sz="1000" dirty="0">
                <a:latin typeface="Calibri" charset="0"/>
                <a:ea typeface="Calibri" charset="0"/>
                <a:cs typeface="Times New Roman" charset="0"/>
              </a:rPr>
              <a:t>Attorney: Jessica </a:t>
            </a:r>
            <a:r>
              <a:rPr lang="en-US" sz="1000" dirty="0" err="1">
                <a:latin typeface="Calibri" charset="0"/>
                <a:ea typeface="Calibri" charset="0"/>
                <a:cs typeface="Times New Roman" charset="0"/>
              </a:rPr>
              <a:t>Piedra</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Social Media: #@</a:t>
            </a:r>
            <a:r>
              <a:rPr lang="en-US" sz="1000" dirty="0" err="1">
                <a:latin typeface="Calibri" charset="0"/>
                <a:ea typeface="Calibri" charset="0"/>
                <a:cs typeface="Times New Roman" charset="0"/>
              </a:rPr>
              <a:t>jpiedralaw</a:t>
            </a:r>
            <a:r>
              <a:rPr lang="en-US" sz="1000" dirty="0">
                <a:latin typeface="Calibri" charset="0"/>
                <a:ea typeface="Calibri" charset="0"/>
                <a:cs typeface="Times New Roman" charset="0"/>
              </a:rPr>
              <a:t> </a:t>
            </a:r>
          </a:p>
          <a:p>
            <a:pPr marL="0" indent="0">
              <a:lnSpc>
                <a:spcPct val="115000"/>
              </a:lnSpc>
              <a:spcBef>
                <a:spcPts val="0"/>
              </a:spcBef>
              <a:spcAft>
                <a:spcPts val="1000"/>
              </a:spcAft>
              <a:buNone/>
            </a:pPr>
            <a:r>
              <a:rPr lang="en-US" sz="1000" dirty="0">
                <a:latin typeface="Calibri" charset="0"/>
                <a:ea typeface="Calibri" charset="0"/>
                <a:cs typeface="Times New Roman" charset="0"/>
              </a:rPr>
              <a:t> </a:t>
            </a:r>
            <a:r>
              <a:rPr lang="en-US" sz="1000" b="1" dirty="0" smtClean="0">
                <a:latin typeface="Calibri" charset="0"/>
                <a:ea typeface="Calibri" charset="0"/>
                <a:cs typeface="Times New Roman" charset="0"/>
              </a:rPr>
              <a:t>Garcia </a:t>
            </a:r>
            <a:r>
              <a:rPr lang="en-US" sz="1000" b="1" dirty="0">
                <a:latin typeface="Calibri" charset="0"/>
                <a:ea typeface="Calibri" charset="0"/>
                <a:cs typeface="Times New Roman" charset="0"/>
              </a:rPr>
              <a:t>Immigration Law Firm, LLC</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Historic Fire Station No.9</a:t>
            </a:r>
          </a:p>
          <a:p>
            <a:pPr marL="0" indent="0">
              <a:lnSpc>
                <a:spcPct val="115000"/>
              </a:lnSpc>
              <a:spcBef>
                <a:spcPts val="0"/>
              </a:spcBef>
              <a:spcAft>
                <a:spcPts val="1000"/>
              </a:spcAft>
              <a:buNone/>
            </a:pPr>
            <a:r>
              <a:rPr lang="en-US" sz="1000" dirty="0">
                <a:latin typeface="Calibri" charset="0"/>
                <a:ea typeface="Calibri" charset="0"/>
                <a:cs typeface="Times New Roman" charset="0"/>
              </a:rPr>
              <a:t>2 South 14</a:t>
            </a:r>
            <a:r>
              <a:rPr lang="en-US" sz="1000" baseline="30000" dirty="0">
                <a:latin typeface="Calibri" charset="0"/>
                <a:ea typeface="Calibri" charset="0"/>
                <a:cs typeface="Times New Roman" charset="0"/>
              </a:rPr>
              <a:t>th</a:t>
            </a:r>
            <a:r>
              <a:rPr lang="en-US" sz="1000" dirty="0">
                <a:latin typeface="Calibri" charset="0"/>
                <a:ea typeface="Calibri" charset="0"/>
                <a:cs typeface="Times New Roman" charset="0"/>
              </a:rPr>
              <a:t> Street, 3</a:t>
            </a:r>
            <a:r>
              <a:rPr lang="en-US" sz="1000" baseline="30000" dirty="0">
                <a:latin typeface="Calibri" charset="0"/>
                <a:ea typeface="Calibri" charset="0"/>
                <a:cs typeface="Times New Roman" charset="0"/>
              </a:rPr>
              <a:t>rd</a:t>
            </a:r>
            <a:r>
              <a:rPr lang="en-US" sz="1000" dirty="0">
                <a:latin typeface="Calibri" charset="0"/>
                <a:ea typeface="Calibri" charset="0"/>
                <a:cs typeface="Times New Roman" charset="0"/>
              </a:rPr>
              <a:t> Floor</a:t>
            </a:r>
          </a:p>
          <a:p>
            <a:pPr marL="0" indent="0">
              <a:lnSpc>
                <a:spcPct val="115000"/>
              </a:lnSpc>
              <a:spcBef>
                <a:spcPts val="0"/>
              </a:spcBef>
              <a:spcAft>
                <a:spcPts val="1000"/>
              </a:spcAft>
              <a:buNone/>
            </a:pPr>
            <a:r>
              <a:rPr lang="en-US" sz="1000" dirty="0">
                <a:latin typeface="Calibri" charset="0"/>
                <a:ea typeface="Calibri" charset="0"/>
                <a:cs typeface="Times New Roman" charset="0"/>
              </a:rPr>
              <a:t>Kansas City, Kansas 66102</a:t>
            </a:r>
          </a:p>
          <a:p>
            <a:pPr marL="0" indent="0">
              <a:lnSpc>
                <a:spcPct val="115000"/>
              </a:lnSpc>
              <a:spcBef>
                <a:spcPts val="0"/>
              </a:spcBef>
              <a:spcAft>
                <a:spcPts val="1000"/>
              </a:spcAft>
              <a:buNone/>
            </a:pPr>
            <a:r>
              <a:rPr lang="en-US" sz="1000" dirty="0">
                <a:latin typeface="Calibri" charset="0"/>
                <a:ea typeface="Calibri" charset="0"/>
                <a:cs typeface="Times New Roman" charset="0"/>
              </a:rPr>
              <a:t>Phone: 913.281.5000</a:t>
            </a:r>
          </a:p>
          <a:p>
            <a:pPr marL="0" indent="0">
              <a:lnSpc>
                <a:spcPct val="115000"/>
              </a:lnSpc>
              <a:spcBef>
                <a:spcPts val="0"/>
              </a:spcBef>
              <a:spcAft>
                <a:spcPts val="1000"/>
              </a:spcAft>
              <a:buNone/>
            </a:pPr>
            <a:r>
              <a:rPr lang="en-US" sz="1000" dirty="0">
                <a:latin typeface="Calibri" charset="0"/>
                <a:ea typeface="Calibri" charset="0"/>
                <a:cs typeface="Times New Roman" charset="0"/>
              </a:rPr>
              <a:t>E-mail: </a:t>
            </a:r>
            <a:r>
              <a:rPr lang="en-US" sz="1000" dirty="0" err="1">
                <a:latin typeface="Calibri" charset="0"/>
                <a:ea typeface="Calibri" charset="0"/>
                <a:cs typeface="Times New Roman" charset="0"/>
              </a:rPr>
              <a:t>Raymond@garciaimmigrationlaw.com</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 </a:t>
            </a:r>
            <a:r>
              <a:rPr lang="en-US" sz="1000" dirty="0" smtClean="0">
                <a:latin typeface="Calibri" charset="0"/>
                <a:ea typeface="Calibri" charset="0"/>
                <a:cs typeface="Times New Roman" charset="0"/>
              </a:rPr>
              <a:t>Attorney</a:t>
            </a:r>
            <a:r>
              <a:rPr lang="en-US" sz="1000" dirty="0">
                <a:latin typeface="Calibri" charset="0"/>
                <a:ea typeface="Calibri" charset="0"/>
                <a:cs typeface="Times New Roman" charset="0"/>
              </a:rPr>
              <a:t>: Raymond Anthony Cruz </a:t>
            </a:r>
            <a:r>
              <a:rPr lang="en-US" sz="1000" dirty="0" smtClean="0">
                <a:latin typeface="Calibri" charset="0"/>
                <a:ea typeface="Calibri" charset="0"/>
                <a:cs typeface="Times New Roman" charset="0"/>
              </a:rPr>
              <a:t>Rico</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b="1" dirty="0">
                <a:latin typeface="Calibri" charset="0"/>
                <a:ea typeface="Calibri" charset="0"/>
                <a:cs typeface="Times New Roman" charset="0"/>
              </a:rPr>
              <a:t>Austin &amp; Ferguson, L.L.C.</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International Immigration and Consular Services</a:t>
            </a:r>
          </a:p>
          <a:p>
            <a:pPr marL="0" indent="0">
              <a:lnSpc>
                <a:spcPct val="115000"/>
              </a:lnSpc>
              <a:spcBef>
                <a:spcPts val="0"/>
              </a:spcBef>
              <a:spcAft>
                <a:spcPts val="1000"/>
              </a:spcAft>
              <a:buNone/>
            </a:pPr>
            <a:r>
              <a:rPr lang="en-US" sz="1000" dirty="0">
                <a:latin typeface="Calibri" charset="0"/>
                <a:ea typeface="Calibri" charset="0"/>
                <a:cs typeface="Times New Roman" charset="0"/>
              </a:rPr>
              <a:t>4240 Blue Ridge Blvd.</a:t>
            </a:r>
          </a:p>
          <a:p>
            <a:pPr marL="0" indent="0">
              <a:lnSpc>
                <a:spcPct val="115000"/>
              </a:lnSpc>
              <a:spcBef>
                <a:spcPts val="0"/>
              </a:spcBef>
              <a:spcAft>
                <a:spcPts val="1000"/>
              </a:spcAft>
              <a:buNone/>
            </a:pPr>
            <a:r>
              <a:rPr lang="en-US" sz="1000" dirty="0">
                <a:latin typeface="Calibri" charset="0"/>
                <a:ea typeface="Calibri" charset="0"/>
                <a:cs typeface="Times New Roman" charset="0"/>
              </a:rPr>
              <a:t>Kansas City, MO 64133</a:t>
            </a:r>
          </a:p>
          <a:p>
            <a:pPr marL="0" indent="0">
              <a:lnSpc>
                <a:spcPct val="115000"/>
              </a:lnSpc>
              <a:spcBef>
                <a:spcPts val="0"/>
              </a:spcBef>
              <a:spcAft>
                <a:spcPts val="1000"/>
              </a:spcAft>
              <a:buNone/>
            </a:pPr>
            <a:r>
              <a:rPr lang="en-US" sz="1000" dirty="0">
                <a:latin typeface="Calibri" charset="0"/>
                <a:ea typeface="Calibri" charset="0"/>
                <a:cs typeface="Times New Roman" charset="0"/>
              </a:rPr>
              <a:t>Phone: 816.356.7110</a:t>
            </a:r>
          </a:p>
          <a:p>
            <a:pPr marL="0" indent="0">
              <a:lnSpc>
                <a:spcPct val="115000"/>
              </a:lnSpc>
              <a:spcBef>
                <a:spcPts val="0"/>
              </a:spcBef>
              <a:spcAft>
                <a:spcPts val="1000"/>
              </a:spcAft>
              <a:buNone/>
            </a:pPr>
            <a:r>
              <a:rPr lang="en-US" sz="1000" dirty="0">
                <a:latin typeface="Calibri" charset="0"/>
                <a:ea typeface="Calibri" charset="0"/>
                <a:cs typeface="Times New Roman" charset="0"/>
              </a:rPr>
              <a:t>Attorney: Catalina H. Velarde</a:t>
            </a:r>
          </a:p>
          <a:p>
            <a:pPr marL="0" indent="0">
              <a:lnSpc>
                <a:spcPct val="115000"/>
              </a:lnSpc>
              <a:spcBef>
                <a:spcPts val="0"/>
              </a:spcBef>
              <a:spcAft>
                <a:spcPts val="1000"/>
              </a:spcAft>
              <a:buNone/>
            </a:pPr>
            <a:r>
              <a:rPr lang="en-US" sz="1000" dirty="0">
                <a:latin typeface="Calibri" charset="0"/>
                <a:ea typeface="Calibri" charset="0"/>
                <a:cs typeface="Times New Roman" charset="0"/>
              </a:rPr>
              <a:t>E-mail: </a:t>
            </a:r>
            <a:r>
              <a:rPr lang="en-US" sz="1000" dirty="0" err="1">
                <a:latin typeface="Calibri" charset="0"/>
                <a:ea typeface="Calibri" charset="0"/>
                <a:cs typeface="Times New Roman" charset="0"/>
              </a:rPr>
              <a:t>catalina@austinferguson.com</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 </a:t>
            </a:r>
          </a:p>
          <a:p>
            <a:pPr marL="0" indent="0">
              <a:lnSpc>
                <a:spcPct val="115000"/>
              </a:lnSpc>
              <a:spcBef>
                <a:spcPts val="0"/>
              </a:spcBef>
              <a:spcAft>
                <a:spcPts val="1000"/>
              </a:spcAft>
              <a:buNone/>
            </a:pPr>
            <a:r>
              <a:rPr lang="en-US" sz="1000" b="1" dirty="0">
                <a:latin typeface="Calibri" charset="0"/>
                <a:ea typeface="Calibri" charset="0"/>
                <a:cs typeface="Times New Roman" charset="0"/>
              </a:rPr>
              <a:t>Sharma- Crawford Attorneys at Law</a:t>
            </a:r>
            <a:endParaRPr lang="en-US" sz="1000" dirty="0">
              <a:latin typeface="Calibri" charset="0"/>
              <a:ea typeface="Calibri" charset="0"/>
              <a:cs typeface="Times New Roman" charset="0"/>
            </a:endParaRPr>
          </a:p>
          <a:p>
            <a:pPr marL="0" indent="0">
              <a:lnSpc>
                <a:spcPct val="115000"/>
              </a:lnSpc>
              <a:spcBef>
                <a:spcPts val="0"/>
              </a:spcBef>
              <a:spcAft>
                <a:spcPts val="1000"/>
              </a:spcAft>
              <a:buNone/>
            </a:pPr>
            <a:r>
              <a:rPr lang="en-US" sz="1000" dirty="0">
                <a:latin typeface="Calibri" charset="0"/>
                <a:ea typeface="Calibri" charset="0"/>
                <a:cs typeface="Times New Roman" charset="0"/>
              </a:rPr>
              <a:t>515 </a:t>
            </a:r>
            <a:r>
              <a:rPr lang="en-US" sz="1000" dirty="0" err="1">
                <a:latin typeface="Calibri" charset="0"/>
                <a:ea typeface="Calibri" charset="0"/>
                <a:cs typeface="Times New Roman" charset="0"/>
              </a:rPr>
              <a:t>Avenida</a:t>
            </a:r>
            <a:r>
              <a:rPr lang="en-US" sz="1000" dirty="0">
                <a:latin typeface="Calibri" charset="0"/>
                <a:ea typeface="Calibri" charset="0"/>
                <a:cs typeface="Times New Roman" charset="0"/>
              </a:rPr>
              <a:t> Cesar Chavez </a:t>
            </a:r>
          </a:p>
          <a:p>
            <a:pPr marL="0" indent="0">
              <a:lnSpc>
                <a:spcPct val="115000"/>
              </a:lnSpc>
              <a:spcBef>
                <a:spcPts val="0"/>
              </a:spcBef>
              <a:spcAft>
                <a:spcPts val="1000"/>
              </a:spcAft>
              <a:buNone/>
            </a:pPr>
            <a:r>
              <a:rPr lang="en-US" sz="1000" dirty="0">
                <a:latin typeface="Calibri" charset="0"/>
                <a:ea typeface="Calibri" charset="0"/>
                <a:cs typeface="Times New Roman" charset="0"/>
              </a:rPr>
              <a:t>Kansas City, MO </a:t>
            </a:r>
          </a:p>
          <a:p>
            <a:pPr marL="0" indent="0">
              <a:lnSpc>
                <a:spcPct val="115000"/>
              </a:lnSpc>
              <a:spcBef>
                <a:spcPts val="0"/>
              </a:spcBef>
              <a:spcAft>
                <a:spcPts val="1000"/>
              </a:spcAft>
              <a:buNone/>
            </a:pPr>
            <a:r>
              <a:rPr lang="en-US" sz="1000" dirty="0">
                <a:latin typeface="Calibri" charset="0"/>
                <a:ea typeface="Calibri" charset="0"/>
                <a:cs typeface="Times New Roman" charset="0"/>
              </a:rPr>
              <a:t>Phone:  816.994.2300</a:t>
            </a:r>
          </a:p>
          <a:p>
            <a:pPr marL="0" indent="0">
              <a:lnSpc>
                <a:spcPct val="115000"/>
              </a:lnSpc>
              <a:spcBef>
                <a:spcPts val="0"/>
              </a:spcBef>
              <a:spcAft>
                <a:spcPts val="1000"/>
              </a:spcAft>
              <a:buNone/>
            </a:pPr>
            <a:r>
              <a:rPr lang="en-US" sz="1000" dirty="0">
                <a:latin typeface="Calibri" charset="0"/>
                <a:ea typeface="Calibri" charset="0"/>
                <a:cs typeface="Times New Roman" charset="0"/>
              </a:rPr>
              <a:t>Attorney: </a:t>
            </a:r>
            <a:r>
              <a:rPr lang="en-US" sz="1000" dirty="0" err="1">
                <a:latin typeface="Calibri" charset="0"/>
                <a:ea typeface="Calibri" charset="0"/>
                <a:cs typeface="Times New Roman" charset="0"/>
              </a:rPr>
              <a:t>Rekha</a:t>
            </a:r>
            <a:r>
              <a:rPr lang="en-US" sz="1000" dirty="0">
                <a:latin typeface="Calibri" charset="0"/>
                <a:ea typeface="Calibri" charset="0"/>
                <a:cs typeface="Times New Roman" charset="0"/>
              </a:rPr>
              <a:t> Sharma-Crawford</a:t>
            </a:r>
          </a:p>
          <a:p>
            <a:pPr marL="0" indent="0">
              <a:lnSpc>
                <a:spcPct val="115000"/>
              </a:lnSpc>
              <a:spcBef>
                <a:spcPts val="0"/>
              </a:spcBef>
              <a:spcAft>
                <a:spcPts val="1000"/>
              </a:spcAft>
              <a:buNone/>
            </a:pPr>
            <a:r>
              <a:rPr lang="en-US" sz="1000" dirty="0">
                <a:latin typeface="Calibri" charset="0"/>
                <a:ea typeface="Calibri" charset="0"/>
                <a:cs typeface="Times New Roman" charset="0"/>
              </a:rPr>
              <a:t>Email: </a:t>
            </a:r>
            <a:r>
              <a:rPr lang="en-US" sz="1000" u="sng" dirty="0">
                <a:solidFill>
                  <a:srgbClr val="0000FF"/>
                </a:solidFill>
                <a:latin typeface="Calibri" charset="0"/>
                <a:ea typeface="Calibri" charset="0"/>
                <a:cs typeface="Times New Roman" charset="0"/>
                <a:hlinkClick r:id="rId4"/>
              </a:rPr>
              <a:t>rekha@sharma-crawford.com</a:t>
            </a:r>
            <a:endParaRPr lang="en-US" sz="1000" dirty="0">
              <a:latin typeface="Calibri" charset="0"/>
              <a:ea typeface="Calibri" charset="0"/>
              <a:cs typeface="Times New Roman" charset="0"/>
            </a:endParaRPr>
          </a:p>
          <a:p>
            <a:pPr marL="0" indent="0">
              <a:spcBef>
                <a:spcPts val="0"/>
              </a:spcBef>
              <a:buNone/>
            </a:pPr>
            <a:r>
              <a:rPr lang="en-US" sz="1000" dirty="0" err="1">
                <a:latin typeface="Calibri" charset="0"/>
                <a:ea typeface="Calibri" charset="0"/>
                <a:cs typeface="Times New Roman" charset="0"/>
              </a:rPr>
              <a:t>www.Sharma-Crawford.com</a:t>
            </a:r>
            <a:endParaRPr lang="en-US" sz="1000" dirty="0"/>
          </a:p>
        </p:txBody>
      </p:sp>
    </p:spTree>
    <p:extLst>
      <p:ext uri="{BB962C8B-B14F-4D97-AF65-F5344CB8AC3E}">
        <p14:creationId xmlns:p14="http://schemas.microsoft.com/office/powerpoint/2010/main" val="11213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Consulate</a:t>
            </a:r>
            <a:endParaRPr lang="en-US" dirty="0"/>
          </a:p>
        </p:txBody>
      </p:sp>
      <p:sp>
        <p:nvSpPr>
          <p:cNvPr id="3" name="Content Placeholder 2"/>
          <p:cNvSpPr>
            <a:spLocks noGrp="1"/>
          </p:cNvSpPr>
          <p:nvPr>
            <p:ph idx="1"/>
          </p:nvPr>
        </p:nvSpPr>
        <p:spPr>
          <a:xfrm>
            <a:off x="739776" y="1828801"/>
            <a:ext cx="3753449" cy="278892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smtClean="0"/>
              <a:t>Alfonso Navarro </a:t>
            </a:r>
            <a:r>
              <a:rPr lang="en-US" sz="1600" b="1" dirty="0" err="1" smtClean="0"/>
              <a:t>Bernachi</a:t>
            </a:r>
            <a:r>
              <a:rPr lang="en-US" sz="1600" b="1" dirty="0" smtClean="0"/>
              <a:t>, Consul</a:t>
            </a:r>
          </a:p>
          <a:p>
            <a:pPr marL="0" marR="0" lvl="0" indent="0" defTabSz="914400" eaLnBrk="1" fontAlgn="auto" latinLnBrk="0" hangingPunct="1">
              <a:lnSpc>
                <a:spcPct val="100000"/>
              </a:lnSpc>
              <a:spcBef>
                <a:spcPts val="0"/>
              </a:spcBef>
              <a:spcAft>
                <a:spcPts val="0"/>
              </a:spcAft>
              <a:buClrTx/>
              <a:buSzTx/>
              <a:buFontTx/>
              <a:buNone/>
              <a:tabLst/>
              <a:defRPr/>
            </a:pPr>
            <a:r>
              <a:rPr lang="en-US" sz="1600" b="1" dirty="0" smtClean="0"/>
              <a:t>Lee Wong Medina, Deputy Consul</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1617 Baltimore Ave.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Kansas City, MO 64108</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816.556.0800</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9 am to 5 pm</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3"/>
              </a:rPr>
              <a:t>https://consulmex.sre.gob.mx/kansascity/</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8" name="Content Placeholder 7"/>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4418995" y="1572838"/>
            <a:ext cx="4441541" cy="3468274"/>
          </a:xfrm>
          <a:prstGeom prst="rect">
            <a:avLst/>
          </a:prstGeom>
        </p:spPr>
      </p:pic>
    </p:spTree>
    <p:extLst>
      <p:ext uri="{BB962C8B-B14F-4D97-AF65-F5344CB8AC3E}">
        <p14:creationId xmlns:p14="http://schemas.microsoft.com/office/powerpoint/2010/main" val="210696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17893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239970" y="3822192"/>
            <a:ext cx="3125022" cy="1463040"/>
          </a:xfrm>
          <a:prstGeom prst="rect">
            <a:avLst/>
          </a:prstGeom>
        </p:spPr>
        <p:txBody>
          <a:bodyPr lIns="91425" tIns="91425" rIns="91425" bIns="91425" anchor="t" anchorCtr="0">
            <a:noAutofit/>
          </a:bodyPr>
          <a:lstStyle/>
          <a:p>
            <a:pPr marL="0" indent="0" algn="ctr">
              <a:lnSpc>
                <a:spcPct val="100000"/>
              </a:lnSpc>
              <a:buNone/>
            </a:pPr>
            <a:r>
              <a:rPr lang="en" sz="800" dirty="0"/>
              <a:t>A note from Education Austin, Vice President for Certified employees, Education Austin, Montserrat Garibay, NBCT</a:t>
            </a:r>
          </a:p>
          <a:p>
            <a:pPr lvl="0" algn="ctr" rtl="0">
              <a:lnSpc>
                <a:spcPct val="100000"/>
              </a:lnSpc>
              <a:spcBef>
                <a:spcPts val="0"/>
              </a:spcBef>
              <a:buNone/>
            </a:pPr>
            <a:r>
              <a:rPr lang="en" sz="800" dirty="0"/>
              <a:t>A special thank you to Immigration Lawyers: Faye Kolly, Sarah Woelk and Megan Sheffield.</a:t>
            </a:r>
          </a:p>
          <a:p>
            <a:pPr lvl="0" algn="ctr" rtl="0">
              <a:lnSpc>
                <a:spcPct val="100000"/>
              </a:lnSpc>
              <a:spcBef>
                <a:spcPts val="0"/>
              </a:spcBef>
              <a:buNone/>
            </a:pPr>
            <a:r>
              <a:rPr lang="en" sz="800" dirty="0"/>
              <a:t>Thank you NEA and AFT for supporting our social justice work.</a:t>
            </a:r>
          </a:p>
          <a:p>
            <a:pPr lvl="0" algn="ctr" rtl="0">
              <a:lnSpc>
                <a:spcPct val="100000"/>
              </a:lnSpc>
              <a:spcBef>
                <a:spcPts val="0"/>
              </a:spcBef>
              <a:buNone/>
            </a:pPr>
            <a:r>
              <a:rPr lang="en" sz="800" dirty="0"/>
              <a:t>And a special thank you to the educator and community activists who are working hard every day to ensure safe a</a:t>
            </a:r>
            <a:r>
              <a:rPr lang="en-US" sz="800" dirty="0" err="1"/>
              <a:t>nd</a:t>
            </a:r>
            <a:r>
              <a:rPr lang="en-US" sz="800" dirty="0"/>
              <a:t> welcoming schools</a:t>
            </a:r>
            <a:r>
              <a:rPr lang="en" sz="800" dirty="0"/>
              <a:t> where every student has the opportunity to learn.</a:t>
            </a:r>
          </a:p>
          <a:p>
            <a:pPr lvl="0" algn="just" rtl="0">
              <a:lnSpc>
                <a:spcPct val="100000"/>
              </a:lnSpc>
              <a:spcBef>
                <a:spcPts val="0"/>
              </a:spcBef>
              <a:buNone/>
            </a:pPr>
            <a:r>
              <a:rPr lang="en" dirty="0"/>
              <a:t>	</a:t>
            </a:r>
            <a:endParaRPr dirty="0"/>
          </a:p>
        </p:txBody>
      </p:sp>
      <p:sp>
        <p:nvSpPr>
          <p:cNvPr id="2" name="TextBox 1"/>
          <p:cNvSpPr txBox="1"/>
          <p:nvPr/>
        </p:nvSpPr>
        <p:spPr>
          <a:xfrm>
            <a:off x="4535424" y="3822192"/>
            <a:ext cx="4280916" cy="1231106"/>
          </a:xfrm>
          <a:prstGeom prst="rect">
            <a:avLst/>
          </a:prstGeom>
          <a:noFill/>
        </p:spPr>
        <p:txBody>
          <a:bodyPr wrap="square" rtlCol="0">
            <a:spAutoFit/>
          </a:bodyPr>
          <a:lstStyle/>
          <a:p>
            <a:pPr algn="ctr"/>
            <a:r>
              <a:rPr lang="en-US" sz="1400" b="1" i="1" dirty="0" smtClean="0"/>
              <a:t>Disclaimer</a:t>
            </a:r>
            <a:endParaRPr lang="en-US" i="1" dirty="0"/>
          </a:p>
          <a:p>
            <a:pPr algn="ctr"/>
            <a:r>
              <a:rPr lang="en-US" sz="1200" dirty="0"/>
              <a:t>The material presented here should not be relied on as legal advice. Immigration matters are complex, depend on individual facts, and may necessitate assistance from an immigration lawyer. To find a low-cost or pro bono immigration attorney in your area, go to </a:t>
            </a:r>
            <a:r>
              <a:rPr lang="en-US" sz="1200" u="sng" dirty="0">
                <a:hlinkClick r:id="rId3"/>
              </a:rPr>
              <a:t>https://www.adminrelief.org/legalhelp/</a:t>
            </a:r>
            <a:r>
              <a:rPr lang="en-US" sz="1200" dirty="0"/>
              <a:t>. </a:t>
            </a:r>
          </a:p>
        </p:txBody>
      </p:sp>
      <p:sp>
        <p:nvSpPr>
          <p:cNvPr id="3" name="TextBox 2"/>
          <p:cNvSpPr txBox="1"/>
          <p:nvPr/>
        </p:nvSpPr>
        <p:spPr>
          <a:xfrm>
            <a:off x="1602074" y="438912"/>
            <a:ext cx="5155341" cy="707886"/>
          </a:xfrm>
          <a:prstGeom prst="rect">
            <a:avLst/>
          </a:prstGeom>
          <a:noFill/>
        </p:spPr>
        <p:txBody>
          <a:bodyPr wrap="square" rtlCol="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Thank you to</a:t>
            </a:r>
            <a:r>
              <a:rPr lang="mr-IN" sz="4000" dirty="0" smtClean="0">
                <a:ln w="0"/>
                <a:solidFill>
                  <a:schemeClr val="bg1"/>
                </a:solidFill>
                <a:effectLst>
                  <a:outerShdw blurRad="38100" dist="19050" dir="2700000" algn="tl" rotWithShape="0">
                    <a:schemeClr val="dk1">
                      <a:alpha val="40000"/>
                    </a:schemeClr>
                  </a:outerShdw>
                </a:effectLst>
              </a:rPr>
              <a:t>…</a:t>
            </a:r>
            <a:endParaRPr lang="en-US" sz="4000" dirty="0">
              <a:ln w="0"/>
              <a:solidFill>
                <a:schemeClr val="bg1"/>
              </a:solidFill>
              <a:effectLst>
                <a:outerShdw blurRad="38100" dist="19050" dir="2700000" algn="tl" rotWithShape="0">
                  <a:schemeClr val="dk1">
                    <a:alpha val="40000"/>
                  </a:schemeClr>
                </a:outerShdw>
              </a:effectLst>
            </a:endParaRPr>
          </a:p>
        </p:txBody>
      </p:sp>
      <p:sp>
        <p:nvSpPr>
          <p:cNvPr id="4" name="TextBox 3"/>
          <p:cNvSpPr txBox="1"/>
          <p:nvPr/>
        </p:nvSpPr>
        <p:spPr>
          <a:xfrm>
            <a:off x="2025396" y="1655064"/>
            <a:ext cx="5020056" cy="2031325"/>
          </a:xfrm>
          <a:prstGeom prst="rect">
            <a:avLst/>
          </a:prstGeom>
          <a:noFill/>
        </p:spPr>
        <p:txBody>
          <a:bodyPr wrap="square" rtlCol="0">
            <a:spAutoFit/>
          </a:bodyPr>
          <a:lstStyle/>
          <a:p>
            <a:r>
              <a:rPr lang="en-US" dirty="0" smtClean="0"/>
              <a:t>Deputy Consul Lee Wong Medina and Jessica </a:t>
            </a:r>
            <a:r>
              <a:rPr lang="en-US" dirty="0" err="1" smtClean="0"/>
              <a:t>Piedra</a:t>
            </a:r>
            <a:endParaRPr lang="en-US" dirty="0" smtClean="0"/>
          </a:p>
          <a:p>
            <a:r>
              <a:rPr lang="en-US" dirty="0" smtClean="0"/>
              <a:t>Office of Student Interventions</a:t>
            </a:r>
          </a:p>
          <a:p>
            <a:r>
              <a:rPr lang="en-US" dirty="0" smtClean="0"/>
              <a:t>KCPS Legal Department</a:t>
            </a:r>
          </a:p>
          <a:p>
            <a:r>
              <a:rPr lang="en-US" dirty="0" smtClean="0"/>
              <a:t>KCPS Communication Department</a:t>
            </a:r>
          </a:p>
          <a:p>
            <a:r>
              <a:rPr lang="en-US" dirty="0"/>
              <a:t>Andrea Flinders and the AFT</a:t>
            </a:r>
          </a:p>
          <a:p>
            <a:r>
              <a:rPr lang="en-US" dirty="0" smtClean="0"/>
              <a:t>And you, for attending and for your dedication to the students and families of KCPS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do undocumented immigrants come from?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777" y="1403744"/>
            <a:ext cx="3875024" cy="3614518"/>
          </a:xfrm>
          <a:prstGeom prst="rect">
            <a:avLst/>
          </a:prstGeom>
        </p:spPr>
      </p:pic>
    </p:spTree>
    <p:extLst>
      <p:ext uri="{BB962C8B-B14F-4D97-AF65-F5344CB8AC3E}">
        <p14:creationId xmlns:p14="http://schemas.microsoft.com/office/powerpoint/2010/main" val="192789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How Illegal Immigrants Arrive in the US</a:t>
            </a:r>
            <a:endParaRPr lang="en-US" dirty="0"/>
          </a:p>
        </p:txBody>
      </p:sp>
      <p:pic>
        <p:nvPicPr>
          <p:cNvPr id="10" name="Content Placeholder 9"/>
          <p:cNvPicPr>
            <a:picLocks noGrp="1" noChangeAspect="1"/>
          </p:cNvPicPr>
          <p:nvPr>
            <p:ph idx="4294967295"/>
          </p:nvPr>
        </p:nvPicPr>
        <p:blipFill>
          <a:blip r:embed="rId3"/>
          <a:stretch>
            <a:fillRect/>
          </a:stretch>
        </p:blipFill>
        <p:spPr>
          <a:xfrm>
            <a:off x="1788414" y="1316292"/>
            <a:ext cx="5353050" cy="3640137"/>
          </a:xfrm>
          <a:prstGeom prst="rect">
            <a:avLst/>
          </a:prstGeom>
        </p:spPr>
      </p:pic>
      <p:sp>
        <p:nvSpPr>
          <p:cNvPr id="12" name="TextBox 11"/>
          <p:cNvSpPr txBox="1"/>
          <p:nvPr/>
        </p:nvSpPr>
        <p:spPr>
          <a:xfrm>
            <a:off x="877824" y="4782312"/>
            <a:ext cx="6922088" cy="215444"/>
          </a:xfrm>
          <a:prstGeom prst="rect">
            <a:avLst/>
          </a:prstGeom>
          <a:noFill/>
        </p:spPr>
        <p:txBody>
          <a:bodyPr wrap="none" rtlCol="0">
            <a:spAutoFit/>
          </a:bodyPr>
          <a:lstStyle/>
          <a:p>
            <a:r>
              <a:rPr lang="en-US" sz="800" dirty="0"/>
              <a:t>Source: “Here’s the Reality About Illegal Immigrants to the United States.” The New York Times, March 6, 2017 </a:t>
            </a:r>
            <a:r>
              <a:rPr lang="en-US" sz="800" b="1" dirty="0"/>
              <a:t>By </a:t>
            </a:r>
            <a:r>
              <a:rPr lang="en-US" sz="800" b="1" dirty="0">
                <a:hlinkClick r:id="rId4" tooltip="More Articles by VIVIAN YEE"/>
              </a:rPr>
              <a:t>VIVIAN YEE</a:t>
            </a:r>
            <a:r>
              <a:rPr lang="en-US" sz="800" b="1" dirty="0"/>
              <a:t>, </a:t>
            </a:r>
            <a:r>
              <a:rPr lang="en-US" sz="800" b="1" dirty="0">
                <a:hlinkClick r:id="rId5" tooltip="More Articles by KENAN DAVIS"/>
              </a:rPr>
              <a:t>KENAN DAVIS</a:t>
            </a:r>
            <a:r>
              <a:rPr lang="en-US" sz="800" b="1" dirty="0"/>
              <a:t> and </a:t>
            </a:r>
            <a:r>
              <a:rPr lang="en-US" sz="800" b="1" dirty="0">
                <a:hlinkClick r:id="rId6" tooltip="More Articles by JUGAL K. PATEL"/>
              </a:rPr>
              <a:t>JUGAL K. PATEL</a:t>
            </a:r>
            <a:endParaRPr lang="en-US" sz="800" dirty="0"/>
          </a:p>
        </p:txBody>
      </p:sp>
    </p:spTree>
    <p:extLst>
      <p:ext uri="{BB962C8B-B14F-4D97-AF65-F5344CB8AC3E}">
        <p14:creationId xmlns:p14="http://schemas.microsoft.com/office/powerpoint/2010/main" val="129760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65500" y="246525"/>
            <a:ext cx="5547948" cy="900600"/>
          </a:xfrm>
          <a:prstGeom prst="rect">
            <a:avLst/>
          </a:prstGeom>
        </p:spPr>
        <p:txBody>
          <a:bodyPr lIns="91425" tIns="91425" rIns="91425" bIns="91425" anchor="b" anchorCtr="0">
            <a:noAutofit/>
          </a:bodyPr>
          <a:lstStyle/>
          <a:p>
            <a:pPr lvl="0">
              <a:spcBef>
                <a:spcPts val="0"/>
              </a:spcBef>
              <a:buNone/>
            </a:pPr>
            <a:r>
              <a:rPr lang="en" sz="3200" b="1" dirty="0">
                <a:solidFill>
                  <a:schemeClr val="tx1"/>
                </a:solidFill>
              </a:rPr>
              <a:t>Unaccompanied </a:t>
            </a:r>
            <a:r>
              <a:rPr lang="en-US" sz="3200" b="1" dirty="0">
                <a:solidFill>
                  <a:schemeClr val="tx1"/>
                </a:solidFill>
              </a:rPr>
              <a:t>Youth</a:t>
            </a:r>
            <a:endParaRPr lang="en" sz="3200" dirty="0">
              <a:solidFill>
                <a:schemeClr val="tx1"/>
              </a:solidFill>
            </a:endParaRPr>
          </a:p>
        </p:txBody>
      </p:sp>
      <p:sp>
        <p:nvSpPr>
          <p:cNvPr id="96" name="Shape 96"/>
          <p:cNvSpPr txBox="1">
            <a:spLocks noGrp="1"/>
          </p:cNvSpPr>
          <p:nvPr>
            <p:ph type="subTitle" idx="1"/>
          </p:nvPr>
        </p:nvSpPr>
        <p:spPr>
          <a:xfrm>
            <a:off x="265500" y="1355150"/>
            <a:ext cx="4216800" cy="3140400"/>
          </a:xfrm>
          <a:prstGeom prst="rect">
            <a:avLst/>
          </a:prstGeom>
        </p:spPr>
        <p:txBody>
          <a:bodyPr lIns="91425" tIns="91425" rIns="91425" bIns="91425" anchor="t" anchorCtr="0">
            <a:noAutofit/>
          </a:bodyPr>
          <a:lstStyle/>
          <a:p>
            <a:pPr marL="457200" lvl="0" indent="-330200" algn="l" rtl="0">
              <a:spcBef>
                <a:spcPts val="0"/>
              </a:spcBef>
              <a:spcAft>
                <a:spcPts val="1200"/>
              </a:spcAft>
              <a:buSzPct val="100000"/>
              <a:buChar char="●"/>
            </a:pPr>
            <a:r>
              <a:rPr lang="en" sz="1600" dirty="0"/>
              <a:t>Children who have no lawful immigration status in the U.S.</a:t>
            </a:r>
          </a:p>
          <a:p>
            <a:pPr marL="457200" lvl="0" indent="-330200" algn="l" rtl="0">
              <a:spcBef>
                <a:spcPts val="0"/>
              </a:spcBef>
              <a:spcAft>
                <a:spcPts val="1200"/>
              </a:spcAft>
              <a:buSzPct val="100000"/>
              <a:buChar char="●"/>
            </a:pPr>
            <a:r>
              <a:rPr lang="en" sz="1600" dirty="0"/>
              <a:t>Are under the age of 18</a:t>
            </a:r>
          </a:p>
          <a:p>
            <a:pPr marL="457200" lvl="0" indent="-330200" algn="l" rtl="0">
              <a:spcBef>
                <a:spcPts val="0"/>
              </a:spcBef>
              <a:spcAft>
                <a:spcPts val="1200"/>
              </a:spcAft>
              <a:buSzPct val="100000"/>
              <a:buChar char="●"/>
            </a:pPr>
            <a:r>
              <a:rPr lang="en-US" sz="1600" dirty="0" smtClean="0"/>
              <a:t>May or may not have</a:t>
            </a:r>
            <a:r>
              <a:rPr lang="en" sz="1600" dirty="0" smtClean="0"/>
              <a:t> </a:t>
            </a:r>
            <a:r>
              <a:rPr lang="en" sz="1600" dirty="0"/>
              <a:t>parent or legal guardian in the U.S. available to provide care and physical custody</a:t>
            </a:r>
          </a:p>
          <a:p>
            <a:pPr marL="457200" lvl="0" indent="-330200" algn="l">
              <a:spcBef>
                <a:spcPts val="0"/>
              </a:spcBef>
              <a:spcAft>
                <a:spcPts val="1200"/>
              </a:spcAft>
              <a:buSzPct val="100000"/>
              <a:buChar char="●"/>
            </a:pPr>
            <a:r>
              <a:rPr lang="en" sz="1600" dirty="0"/>
              <a:t>Since 2014, more than 100,000 children primarily from Central America, have sought refuge in the U.S., to flee violence in their home countries</a:t>
            </a:r>
          </a:p>
        </p:txBody>
      </p:sp>
      <p:pic>
        <p:nvPicPr>
          <p:cNvPr id="97" name="Shape 97"/>
          <p:cNvPicPr preferRelativeResize="0"/>
          <p:nvPr/>
        </p:nvPicPr>
        <p:blipFill>
          <a:blip r:embed="rId3">
            <a:alphaModFix/>
          </a:blip>
          <a:stretch>
            <a:fillRect/>
          </a:stretch>
        </p:blipFill>
        <p:spPr>
          <a:xfrm>
            <a:off x="4992225" y="1200475"/>
            <a:ext cx="3731550" cy="248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488250"/>
            <a:ext cx="8067010" cy="4090800"/>
          </a:xfrm>
        </p:spPr>
        <p:txBody>
          <a:bodyPr/>
          <a:lstStyle/>
          <a:p>
            <a:r>
              <a:rPr lang="en-US" dirty="0">
                <a:solidFill>
                  <a:schemeClr val="tx1"/>
                </a:solidFill>
              </a:rPr>
              <a:t>All children are welcome in our nation’s public schools.  </a:t>
            </a:r>
          </a:p>
        </p:txBody>
      </p:sp>
    </p:spTree>
    <p:extLst>
      <p:ext uri="{BB962C8B-B14F-4D97-AF65-F5344CB8AC3E}">
        <p14:creationId xmlns:p14="http://schemas.microsoft.com/office/powerpoint/2010/main" val="334653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9750" y="642705"/>
            <a:ext cx="8668500" cy="760800"/>
          </a:xfrm>
          <a:prstGeom prst="rect">
            <a:avLst/>
          </a:prstGeom>
        </p:spPr>
        <p:txBody>
          <a:bodyPr lIns="91425" tIns="91425" rIns="91425" bIns="91425" anchor="b" anchorCtr="0">
            <a:noAutofit/>
          </a:bodyPr>
          <a:lstStyle/>
          <a:p>
            <a:pPr lvl="0" algn="ctr">
              <a:spcBef>
                <a:spcPts val="0"/>
              </a:spcBef>
              <a:buNone/>
            </a:pPr>
            <a:r>
              <a:rPr lang="en" sz="2800" dirty="0"/>
              <a:t>The law has established the common public benefit </a:t>
            </a:r>
            <a:br>
              <a:rPr lang="en" sz="2800" dirty="0"/>
            </a:br>
            <a:r>
              <a:rPr lang="en" sz="2800" dirty="0"/>
              <a:t>of our schools serving all children. </a:t>
            </a:r>
          </a:p>
        </p:txBody>
      </p:sp>
      <p:sp>
        <p:nvSpPr>
          <p:cNvPr id="110" name="Shape 110"/>
          <p:cNvSpPr txBox="1">
            <a:spLocks noGrp="1"/>
          </p:cNvSpPr>
          <p:nvPr>
            <p:ph type="body" idx="1"/>
          </p:nvPr>
        </p:nvSpPr>
        <p:spPr>
          <a:xfrm>
            <a:off x="219450" y="1719075"/>
            <a:ext cx="4669800" cy="2910300"/>
          </a:xfrm>
          <a:prstGeom prst="rect">
            <a:avLst/>
          </a:prstGeom>
        </p:spPr>
        <p:txBody>
          <a:bodyPr lIns="91425" tIns="91425" rIns="91425" bIns="91425" anchor="t" anchorCtr="0">
            <a:noAutofit/>
          </a:bodyPr>
          <a:lstStyle/>
          <a:p>
            <a:pPr lvl="0" rtl="0">
              <a:lnSpc>
                <a:spcPct val="120000"/>
              </a:lnSpc>
              <a:spcBef>
                <a:spcPts val="1400"/>
              </a:spcBef>
              <a:spcAft>
                <a:spcPts val="400"/>
              </a:spcAft>
              <a:buNone/>
            </a:pPr>
            <a:r>
              <a:rPr lang="en" sz="1300" b="1" i="1" dirty="0">
                <a:solidFill>
                  <a:srgbClr val="00539B"/>
                </a:solidFill>
                <a:latin typeface="Verdana"/>
                <a:ea typeface="Verdana"/>
                <a:cs typeface="Verdana"/>
                <a:sym typeface="Verdana"/>
              </a:rPr>
              <a:t>Plyler vs. Doe</a:t>
            </a:r>
            <a:r>
              <a:rPr lang="en" sz="1300" b="1" dirty="0">
                <a:solidFill>
                  <a:srgbClr val="00539B"/>
                </a:solidFill>
                <a:latin typeface="Verdana"/>
                <a:ea typeface="Verdana"/>
                <a:cs typeface="Verdana"/>
                <a:sym typeface="Verdana"/>
              </a:rPr>
              <a:t>: A Landmark Supreme Court Case</a:t>
            </a:r>
          </a:p>
          <a:p>
            <a:pPr marL="457200" indent="-228600"/>
            <a:r>
              <a:rPr lang="en" sz="1600" dirty="0"/>
              <a:t>Under federal law, ALL children, regardless of their citizenship or immigration status, are entitled to a K-12 education</a:t>
            </a:r>
            <a:r>
              <a:rPr lang="en" dirty="0"/>
              <a:t>. </a:t>
            </a:r>
          </a:p>
          <a:p>
            <a:pPr marL="457200" lvl="0" indent="-228600"/>
            <a:r>
              <a:rPr lang="en" sz="1600" dirty="0"/>
              <a:t>Schools districts that either prohibit or discourage children from enrolling in schools or taking advantage of school services, such as college counseling, because they or their parents are undocumented immigrants may be in violation of federal law.</a:t>
            </a:r>
          </a:p>
          <a:p>
            <a:pPr lvl="0">
              <a:spcBef>
                <a:spcPts val="0"/>
              </a:spcBef>
              <a:buNone/>
            </a:pPr>
            <a:endParaRPr dirty="0"/>
          </a:p>
        </p:txBody>
      </p:sp>
      <p:pic>
        <p:nvPicPr>
          <p:cNvPr id="111" name="Shape 111"/>
          <p:cNvPicPr preferRelativeResize="0"/>
          <p:nvPr/>
        </p:nvPicPr>
        <p:blipFill>
          <a:blip r:embed="rId3">
            <a:alphaModFix/>
          </a:blip>
          <a:stretch>
            <a:fillRect/>
          </a:stretch>
        </p:blipFill>
        <p:spPr>
          <a:xfrm>
            <a:off x="4909950" y="2050400"/>
            <a:ext cx="3784049" cy="244755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KCPS theme">
  <a:themeElements>
    <a:clrScheme name="KCPS Colors">
      <a:dk1>
        <a:sysClr val="windowText" lastClr="000000"/>
      </a:dk1>
      <a:lt1>
        <a:sysClr val="window" lastClr="FFFFFF"/>
      </a:lt1>
      <a:dk2>
        <a:srgbClr val="465466"/>
      </a:dk2>
      <a:lt2>
        <a:srgbClr val="BBD7F8"/>
      </a:lt2>
      <a:accent1>
        <a:srgbClr val="006699"/>
      </a:accent1>
      <a:accent2>
        <a:srgbClr val="FFCC00"/>
      </a:accent2>
      <a:accent3>
        <a:srgbClr val="2074A7"/>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3882</TotalTime>
  <Words>2266</Words>
  <Application>Microsoft Macintosh PowerPoint</Application>
  <PresentationFormat>On-screen Show (16:9)</PresentationFormat>
  <Paragraphs>336</Paragraphs>
  <Slides>45</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Calibri</vt:lpstr>
      <vt:lpstr>Courier New</vt:lpstr>
      <vt:lpstr>Mangal</vt:lpstr>
      <vt:lpstr>Roboto</vt:lpstr>
      <vt:lpstr>Times New Roman</vt:lpstr>
      <vt:lpstr>Verdana</vt:lpstr>
      <vt:lpstr>Wingdings</vt:lpstr>
      <vt:lpstr>Arial</vt:lpstr>
      <vt:lpstr>KCPS theme</vt:lpstr>
      <vt:lpstr>   Supporting Immigrant Students &amp; Families  Training for Educators</vt:lpstr>
      <vt:lpstr>Session Outcomes</vt:lpstr>
      <vt:lpstr>  There are 4.1 million U.S.-born children with at least one parent or family member who is undocumented.   Guide for Educators and School Support Staff </vt:lpstr>
      <vt:lpstr>Undocumented Students </vt:lpstr>
      <vt:lpstr>Where do undocumented immigrants come from?</vt:lpstr>
      <vt:lpstr>How Illegal Immigrants Arrive in the US</vt:lpstr>
      <vt:lpstr>Unaccompanied Youth</vt:lpstr>
      <vt:lpstr>All children are welcome in our nation’s public schools.  </vt:lpstr>
      <vt:lpstr>The law has established the common public benefit  of our schools serving all children. </vt:lpstr>
      <vt:lpstr>Public schools are required to follow federal law regarding the privacy of student data</vt:lpstr>
      <vt:lpstr>Sensitive Locations</vt:lpstr>
      <vt:lpstr>Steps KCPS Has Taken</vt:lpstr>
      <vt:lpstr>What has KCPS done to support families?</vt:lpstr>
      <vt:lpstr>What can you or your school do?</vt:lpstr>
      <vt:lpstr>What Can You or Your School Do?</vt:lpstr>
      <vt:lpstr>Being Prepared  </vt:lpstr>
      <vt:lpstr>PowerPoint Presentation</vt:lpstr>
      <vt:lpstr>Identify at least two willing caregivers</vt:lpstr>
      <vt:lpstr>Make a plan for caregivers</vt:lpstr>
      <vt:lpstr>Have documents organized and ready</vt:lpstr>
      <vt:lpstr>Collect important documents for children</vt:lpstr>
      <vt:lpstr>Organize your financial information </vt:lpstr>
      <vt:lpstr>PowerPoint Presentation</vt:lpstr>
      <vt:lpstr>If stopped by the police…</vt:lpstr>
      <vt:lpstr>If you or a family member is detained</vt:lpstr>
      <vt:lpstr> To find someone who has been detained by ICE</vt:lpstr>
      <vt:lpstr>Understanding Roles of Law Enforcement</vt:lpstr>
      <vt:lpstr>Immigration and Customs Enforcement (ICE)</vt:lpstr>
      <vt:lpstr>PowerPoint Presentation</vt:lpstr>
      <vt:lpstr>750k Young People Hold Temporary Status that Benefits All Communities including students,  educators &amp; small business owners, etc. </vt:lpstr>
      <vt:lpstr>About DACA </vt:lpstr>
      <vt:lpstr>Deferred Action for Childhood Arrivals ( DACA )</vt:lpstr>
      <vt:lpstr>Resources &amp; Partners</vt:lpstr>
      <vt:lpstr>American Federation of Teachers (AFT)</vt:lpstr>
      <vt:lpstr>National Education Association (NEA)</vt:lpstr>
      <vt:lpstr>United We Dream</vt:lpstr>
      <vt:lpstr>National Immigration Law Center  </vt:lpstr>
      <vt:lpstr>Mexican American Legal Defense Fund (MALDEF)</vt:lpstr>
      <vt:lpstr>Immigration Thematic Units</vt:lpstr>
      <vt:lpstr>Books about Immigration </vt:lpstr>
      <vt:lpstr> Other Resources </vt:lpstr>
      <vt:lpstr>Area Immigration Attorneys</vt:lpstr>
      <vt:lpstr>Mexican Consulate</vt:lpstr>
      <vt:lpstr>Questions?</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immigrant students and families  Training for Educators</dc:title>
  <dc:creator>Luongo, Stephanie [NEA]</dc:creator>
  <cp:lastModifiedBy>Andrea Flinders</cp:lastModifiedBy>
  <cp:revision>151</cp:revision>
  <cp:lastPrinted>2017-04-25T19:02:52Z</cp:lastPrinted>
  <dcterms:modified xsi:type="dcterms:W3CDTF">2017-04-27T23:51:02Z</dcterms:modified>
</cp:coreProperties>
</file>