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7" r:id="rId5"/>
    <p:sldId id="297" r:id="rId6"/>
    <p:sldId id="293" r:id="rId7"/>
    <p:sldId id="314" r:id="rId8"/>
    <p:sldId id="315" r:id="rId9"/>
    <p:sldId id="309" r:id="rId10"/>
    <p:sldId id="258" r:id="rId11"/>
    <p:sldId id="303" r:id="rId12"/>
    <p:sldId id="304" r:id="rId13"/>
    <p:sldId id="305" r:id="rId14"/>
    <p:sldId id="259" r:id="rId15"/>
    <p:sldId id="306" r:id="rId16"/>
    <p:sldId id="261" r:id="rId17"/>
    <p:sldId id="294" r:id="rId18"/>
    <p:sldId id="287" r:id="rId19"/>
    <p:sldId id="295" r:id="rId20"/>
    <p:sldId id="289" r:id="rId21"/>
    <p:sldId id="296" r:id="rId22"/>
    <p:sldId id="318" r:id="rId23"/>
    <p:sldId id="291" r:id="rId24"/>
    <p:sldId id="292" r:id="rId25"/>
    <p:sldId id="298" r:id="rId26"/>
    <p:sldId id="316" r:id="rId27"/>
    <p:sldId id="299" r:id="rId28"/>
    <p:sldId id="290" r:id="rId29"/>
    <p:sldId id="317" r:id="rId30"/>
    <p:sldId id="263" r:id="rId31"/>
    <p:sldId id="311" r:id="rId32"/>
    <p:sldId id="312" r:id="rId33"/>
    <p:sldId id="313" r:id="rId34"/>
    <p:sldId id="300" r:id="rId35"/>
    <p:sldId id="308" r:id="rId36"/>
    <p:sldId id="319" r:id="rId37"/>
    <p:sldId id="320" r:id="rId38"/>
    <p:sldId id="321" r:id="rId39"/>
    <p:sldId id="322" r:id="rId40"/>
    <p:sldId id="323"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B"/>
    <a:srgbClr val="0082C7"/>
    <a:srgbClr val="F23EBF"/>
    <a:srgbClr val="544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7"/>
    <p:restoredTop sz="94655"/>
  </p:normalViewPr>
  <p:slideViewPr>
    <p:cSldViewPr snapToGrid="0">
      <p:cViewPr varScale="1">
        <p:scale>
          <a:sx n="94" d="100"/>
          <a:sy n="94" d="100"/>
        </p:scale>
        <p:origin x="10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2.xml.rels><?xml version="1.0" encoding="UTF-8" standalone="yes"?>
<Relationships xmlns="http://schemas.openxmlformats.org/package/2006/relationships"><Relationship Id="rId8" Type="http://schemas.openxmlformats.org/officeDocument/2006/relationships/hyperlink" Target="https://pxhere.com/en/photo/1445649" TargetMode="External"/><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s://pixabay.com/en/boy-cartoon-computer-desktop-1293959/" TargetMode="External"/><Relationship Id="rId1" Type="http://schemas.openxmlformats.org/officeDocument/2006/relationships/image" Target="../media/image27.png"/><Relationship Id="rId6" Type="http://schemas.openxmlformats.org/officeDocument/2006/relationships/hyperlink" Target="https://englishiscoolsite.wordpress.com/2016/05/25/school/" TargetMode="External"/><Relationship Id="rId5" Type="http://schemas.openxmlformats.org/officeDocument/2006/relationships/image" Target="../media/image29.jpeg"/><Relationship Id="rId4" Type="http://schemas.openxmlformats.org/officeDocument/2006/relationships/hyperlink" Target="http://jrichard64.wordpress.com/2012/05/25/learning-with-laptops-in-middle-school/"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pxhere.com/en/photo/1445649" TargetMode="External"/><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s://pixabay.com/en/boy-cartoon-computer-desktop-1293959/" TargetMode="External"/><Relationship Id="rId1" Type="http://schemas.openxmlformats.org/officeDocument/2006/relationships/image" Target="../media/image27.png"/><Relationship Id="rId6" Type="http://schemas.openxmlformats.org/officeDocument/2006/relationships/hyperlink" Target="https://englishiscoolsite.wordpress.com/2016/05/25/school/" TargetMode="External"/><Relationship Id="rId5" Type="http://schemas.openxmlformats.org/officeDocument/2006/relationships/image" Target="../media/image29.jpeg"/><Relationship Id="rId4" Type="http://schemas.openxmlformats.org/officeDocument/2006/relationships/hyperlink" Target="http://jrichard64.wordpress.com/2012/05/25/learning-with-laptops-in-middle-schoo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43C62-9B50-4518-B88F-DA21B009C1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C3396C-94F4-483B-8710-642DE15B71AB}">
      <dgm:prSet phldrT="[Text]" custT="1"/>
      <dgm:spPr>
        <a:solidFill>
          <a:srgbClr val="7030A0"/>
        </a:solidFill>
      </dgm:spPr>
      <dgm:t>
        <a:bodyPr/>
        <a:lstStyle/>
        <a:p>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Academics : Learning Models and Professional Development</a:t>
          </a:r>
        </a:p>
      </dgm:t>
    </dgm:pt>
    <dgm:pt modelId="{A8247AA3-817B-413B-AAFA-833374FB1485}" type="parTrans" cxnId="{B5E456D9-6F3D-450D-85A0-21725300DE99}">
      <dgm:prSet/>
      <dgm:spPr/>
      <dgm:t>
        <a:bodyPr/>
        <a:lstStyle/>
        <a:p>
          <a:endParaRPr lang="en-US"/>
        </a:p>
      </dgm:t>
    </dgm:pt>
    <dgm:pt modelId="{19BCA03B-7C5B-4546-9540-EDEC0DED34B5}" type="sibTrans" cxnId="{B5E456D9-6F3D-450D-85A0-21725300DE99}">
      <dgm:prSet/>
      <dgm:spPr/>
      <dgm:t>
        <a:bodyPr/>
        <a:lstStyle/>
        <a:p>
          <a:endParaRPr lang="en-US"/>
        </a:p>
      </dgm:t>
    </dgm:pt>
    <dgm:pt modelId="{391A4E5D-D0A5-4F68-8E67-D0DA7776EB9C}">
      <dgm:prSet phldrT="[Text]" custT="1"/>
      <dgm:spPr>
        <a:solidFill>
          <a:schemeClr val="accent4"/>
        </a:solidFill>
      </dgm:spPr>
      <dgm:t>
        <a:bodyPr/>
        <a:lstStyle/>
        <a:p>
          <a:r>
            <a:rPr lang="en-US" sz="2400" b="1" i="0" dirty="0">
              <a:latin typeface="Open Sans Semibold" panose="020B0606030504020204" pitchFamily="34" charset="0"/>
              <a:ea typeface="Open Sans Semibold" panose="020B0606030504020204" pitchFamily="34" charset="0"/>
              <a:cs typeface="Open Sans Semibold" panose="020B0606030504020204" pitchFamily="34" charset="0"/>
            </a:rPr>
            <a:t>School Leadership:  School Systems and Procedures</a:t>
          </a:r>
        </a:p>
      </dgm:t>
    </dgm:pt>
    <dgm:pt modelId="{EC48053E-777D-46F7-BB63-58658C8BE75C}" type="parTrans" cxnId="{99F13182-4388-4F10-A50C-D737F3AFB5B8}">
      <dgm:prSet/>
      <dgm:spPr/>
      <dgm:t>
        <a:bodyPr/>
        <a:lstStyle/>
        <a:p>
          <a:endParaRPr lang="en-US"/>
        </a:p>
      </dgm:t>
    </dgm:pt>
    <dgm:pt modelId="{491622A2-B162-4B57-876B-4CBBBE389F5E}" type="sibTrans" cxnId="{99F13182-4388-4F10-A50C-D737F3AFB5B8}">
      <dgm:prSet/>
      <dgm:spPr/>
      <dgm:t>
        <a:bodyPr/>
        <a:lstStyle/>
        <a:p>
          <a:endParaRPr lang="en-US"/>
        </a:p>
      </dgm:t>
    </dgm:pt>
    <dgm:pt modelId="{3B84D8E2-069A-4198-AF04-AEA0508F9ED0}">
      <dgm:prSet phldrT="[Text]" custT="1"/>
      <dgm:spPr>
        <a:solidFill>
          <a:srgbClr val="00B050"/>
        </a:solidFill>
      </dgm:spPr>
      <dgm:t>
        <a:bodyPr/>
        <a:lstStyle/>
        <a:p>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Operations:  Transportation, Nutrition</a:t>
          </a:r>
        </a:p>
      </dgm:t>
    </dgm:pt>
    <dgm:pt modelId="{85342795-5C02-4579-8731-ED41A45F6E6F}" type="parTrans" cxnId="{2A145955-446B-43E8-AA3E-49F8948E5F70}">
      <dgm:prSet/>
      <dgm:spPr/>
      <dgm:t>
        <a:bodyPr/>
        <a:lstStyle/>
        <a:p>
          <a:endParaRPr lang="en-US"/>
        </a:p>
      </dgm:t>
    </dgm:pt>
    <dgm:pt modelId="{E8800E53-4D62-4A07-8448-A3DA5A965046}" type="sibTrans" cxnId="{2A145955-446B-43E8-AA3E-49F8948E5F70}">
      <dgm:prSet/>
      <dgm:spPr/>
      <dgm:t>
        <a:bodyPr/>
        <a:lstStyle/>
        <a:p>
          <a:endParaRPr lang="en-US"/>
        </a:p>
      </dgm:t>
    </dgm:pt>
    <dgm:pt modelId="{6CD1640F-B01A-4E4F-B01A-77185AE5D09A}">
      <dgm:prSet custT="1"/>
      <dgm:spPr>
        <a:solidFill>
          <a:srgbClr val="FF0000"/>
        </a:solidFill>
      </dgm:spPr>
      <dgm:t>
        <a:bodyPr/>
        <a:lstStyle/>
        <a:p>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Communications: Community Engagement</a:t>
          </a:r>
        </a:p>
      </dgm:t>
    </dgm:pt>
    <dgm:pt modelId="{8448C01A-31FE-43A7-A2DC-C8C19B451C07}" type="parTrans" cxnId="{20F5BD05-4417-49DC-98F4-989A3DDC239F}">
      <dgm:prSet/>
      <dgm:spPr/>
      <dgm:t>
        <a:bodyPr/>
        <a:lstStyle/>
        <a:p>
          <a:endParaRPr lang="en-US"/>
        </a:p>
      </dgm:t>
    </dgm:pt>
    <dgm:pt modelId="{2EE97FE0-FE82-461F-A620-D5F24900FE85}" type="sibTrans" cxnId="{20F5BD05-4417-49DC-98F4-989A3DDC239F}">
      <dgm:prSet/>
      <dgm:spPr/>
      <dgm:t>
        <a:bodyPr/>
        <a:lstStyle/>
        <a:p>
          <a:endParaRPr lang="en-US"/>
        </a:p>
      </dgm:t>
    </dgm:pt>
    <dgm:pt modelId="{F18F31B0-7084-4221-AA04-10D48FCDB3A8}">
      <dgm:prSet custT="1"/>
      <dgm:spPr>
        <a:solidFill>
          <a:srgbClr val="5444EC"/>
        </a:solidFill>
      </dgm:spPr>
      <dgm:t>
        <a:bodyPr/>
        <a:lstStyle/>
        <a:p>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Budget and Finance:  Revenue and Expenditures</a:t>
          </a:r>
        </a:p>
      </dgm:t>
    </dgm:pt>
    <dgm:pt modelId="{9E2E414A-04CC-44D6-B1CC-E57A808354EA}" type="parTrans" cxnId="{3EC9B73D-2491-476E-873C-39AC8B7FA2B3}">
      <dgm:prSet/>
      <dgm:spPr/>
      <dgm:t>
        <a:bodyPr/>
        <a:lstStyle/>
        <a:p>
          <a:endParaRPr lang="en-US"/>
        </a:p>
      </dgm:t>
    </dgm:pt>
    <dgm:pt modelId="{85153BD0-367B-4BB6-981C-3F8F99EA10B3}" type="sibTrans" cxnId="{3EC9B73D-2491-476E-873C-39AC8B7FA2B3}">
      <dgm:prSet/>
      <dgm:spPr/>
      <dgm:t>
        <a:bodyPr/>
        <a:lstStyle/>
        <a:p>
          <a:endParaRPr lang="en-US"/>
        </a:p>
      </dgm:t>
    </dgm:pt>
    <dgm:pt modelId="{F44F6D96-D40D-41D6-91CD-9A53997801E3}">
      <dgm:prSet custT="1"/>
      <dgm:spPr>
        <a:solidFill>
          <a:srgbClr val="F23EBF"/>
        </a:solidFill>
      </dgm:spPr>
      <dgm:t>
        <a:bodyPr/>
        <a:lstStyle/>
        <a:p>
          <a:r>
            <a:rPr lang="en-US" sz="2000" b="1" i="0" dirty="0">
              <a:latin typeface="Open Sans Semibold" panose="020B0606030504020204" pitchFamily="34" charset="0"/>
              <a:ea typeface="Open Sans Semibold" panose="020B0606030504020204" pitchFamily="34" charset="0"/>
              <a:cs typeface="Open Sans Semibold" panose="020B0606030504020204" pitchFamily="34" charset="0"/>
            </a:rPr>
            <a:t>Student Support:  Trauma-Informed Care, Student Health, Safety &amp; Security</a:t>
          </a:r>
        </a:p>
      </dgm:t>
    </dgm:pt>
    <dgm:pt modelId="{7ACB270A-C428-493B-B5FA-40602F7FD011}" type="parTrans" cxnId="{3FCD7BBD-A70A-4EF2-8B54-ECA8CC26D0B9}">
      <dgm:prSet/>
      <dgm:spPr/>
      <dgm:t>
        <a:bodyPr/>
        <a:lstStyle/>
        <a:p>
          <a:endParaRPr lang="en-US"/>
        </a:p>
      </dgm:t>
    </dgm:pt>
    <dgm:pt modelId="{C220ABD1-8089-4D3C-8C97-EB8BA2822C62}" type="sibTrans" cxnId="{3FCD7BBD-A70A-4EF2-8B54-ECA8CC26D0B9}">
      <dgm:prSet/>
      <dgm:spPr/>
      <dgm:t>
        <a:bodyPr/>
        <a:lstStyle/>
        <a:p>
          <a:endParaRPr lang="en-US"/>
        </a:p>
      </dgm:t>
    </dgm:pt>
    <dgm:pt modelId="{444CEC52-0ECB-4819-BD55-0533E617F532}">
      <dgm:prSet custT="1"/>
      <dgm:spPr>
        <a:solidFill>
          <a:srgbClr val="00B0F0"/>
        </a:solidFill>
      </dgm:spPr>
      <dgm:t>
        <a:bodyPr/>
        <a:lstStyle/>
        <a:p>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Virtual Learning:  KCPS Virtual Academy</a:t>
          </a:r>
        </a:p>
      </dgm:t>
    </dgm:pt>
    <dgm:pt modelId="{F6203CFA-6D94-4A02-AB2B-9876AC6E7D76}" type="parTrans" cxnId="{5FAE02F0-2805-467E-BAE7-76A3E9562296}">
      <dgm:prSet/>
      <dgm:spPr/>
      <dgm:t>
        <a:bodyPr/>
        <a:lstStyle/>
        <a:p>
          <a:endParaRPr lang="en-US"/>
        </a:p>
      </dgm:t>
    </dgm:pt>
    <dgm:pt modelId="{C68514EF-D551-4FBA-9B21-533CF560623D}" type="sibTrans" cxnId="{5FAE02F0-2805-467E-BAE7-76A3E9562296}">
      <dgm:prSet/>
      <dgm:spPr/>
      <dgm:t>
        <a:bodyPr/>
        <a:lstStyle/>
        <a:p>
          <a:endParaRPr lang="en-US"/>
        </a:p>
      </dgm:t>
    </dgm:pt>
    <dgm:pt modelId="{DA3AD71A-1C9C-4427-8A3E-DEEDBE416A02}">
      <dgm:prSet custT="1"/>
      <dgm:spPr>
        <a:solidFill>
          <a:srgbClr val="92D050"/>
        </a:solidFill>
      </dgm:spPr>
      <dgm:t>
        <a:bodyPr/>
        <a:lstStyle/>
        <a:p>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Human Resources:  Staffing, Recruiting, and Employee Relations</a:t>
          </a:r>
        </a:p>
      </dgm:t>
    </dgm:pt>
    <dgm:pt modelId="{48B92D2F-7E8C-4267-91E1-3E1D046DB252}" type="parTrans" cxnId="{13430650-2681-4326-AF25-7487691E99F1}">
      <dgm:prSet/>
      <dgm:spPr/>
      <dgm:t>
        <a:bodyPr/>
        <a:lstStyle/>
        <a:p>
          <a:endParaRPr lang="en-US"/>
        </a:p>
      </dgm:t>
    </dgm:pt>
    <dgm:pt modelId="{56798762-1EEB-4040-A6BB-72E5876459EA}" type="sibTrans" cxnId="{13430650-2681-4326-AF25-7487691E99F1}">
      <dgm:prSet/>
      <dgm:spPr/>
      <dgm:t>
        <a:bodyPr/>
        <a:lstStyle/>
        <a:p>
          <a:endParaRPr lang="en-US"/>
        </a:p>
      </dgm:t>
    </dgm:pt>
    <dgm:pt modelId="{F2EECD65-9B6C-4780-A6EE-42D616174874}">
      <dgm:prSet custT="1"/>
      <dgm:spPr/>
      <dgm:t>
        <a:bodyPr/>
        <a:lstStyle/>
        <a:p>
          <a:r>
            <a:rPr lang="en-US" sz="2200" b="1" i="0" dirty="0">
              <a:latin typeface="Open Sans Semibold" panose="020B0606030504020204" pitchFamily="34" charset="0"/>
              <a:ea typeface="Open Sans Semibold" panose="020B0606030504020204" pitchFamily="34" charset="0"/>
              <a:cs typeface="Open Sans Semibold" panose="020B0606030504020204" pitchFamily="34" charset="0"/>
            </a:rPr>
            <a:t>Legal:  Board Policy and Research/Accountability Protocols and Procedures  </a:t>
          </a:r>
        </a:p>
      </dgm:t>
    </dgm:pt>
    <dgm:pt modelId="{4FC3AAEB-8620-4F57-87DD-78E37A624B88}" type="parTrans" cxnId="{92A73490-1934-4E35-B60E-9EDE853CBC14}">
      <dgm:prSet/>
      <dgm:spPr/>
      <dgm:t>
        <a:bodyPr/>
        <a:lstStyle/>
        <a:p>
          <a:endParaRPr lang="en-US"/>
        </a:p>
      </dgm:t>
    </dgm:pt>
    <dgm:pt modelId="{8A9AFC9B-0935-485D-A33A-D6B21E316B8D}" type="sibTrans" cxnId="{92A73490-1934-4E35-B60E-9EDE853CBC14}">
      <dgm:prSet/>
      <dgm:spPr/>
      <dgm:t>
        <a:bodyPr/>
        <a:lstStyle/>
        <a:p>
          <a:endParaRPr lang="en-US"/>
        </a:p>
      </dgm:t>
    </dgm:pt>
    <dgm:pt modelId="{320C5063-4A13-4A66-985B-4C972D7D4D0C}" type="pres">
      <dgm:prSet presAssocID="{97843C62-9B50-4518-B88F-DA21B009C17B}" presName="linear" presStyleCnt="0">
        <dgm:presLayoutVars>
          <dgm:dir/>
          <dgm:animLvl val="lvl"/>
          <dgm:resizeHandles val="exact"/>
        </dgm:presLayoutVars>
      </dgm:prSet>
      <dgm:spPr/>
    </dgm:pt>
    <dgm:pt modelId="{A739836F-6107-42DA-A9EA-0D1C34A457CD}" type="pres">
      <dgm:prSet presAssocID="{F4C3396C-94F4-483B-8710-642DE15B71AB}" presName="parentLin" presStyleCnt="0"/>
      <dgm:spPr/>
    </dgm:pt>
    <dgm:pt modelId="{19A0BCB6-7216-4B94-9BC3-5E290438134C}" type="pres">
      <dgm:prSet presAssocID="{F4C3396C-94F4-483B-8710-642DE15B71AB}" presName="parentLeftMargin" presStyleLbl="node1" presStyleIdx="0" presStyleCnt="9"/>
      <dgm:spPr/>
    </dgm:pt>
    <dgm:pt modelId="{F0EB936F-BC04-40F3-AB8E-680CD32E5526}" type="pres">
      <dgm:prSet presAssocID="{F4C3396C-94F4-483B-8710-642DE15B71AB}" presName="parentText" presStyleLbl="node1" presStyleIdx="0" presStyleCnt="9" custScaleX="124662" custScaleY="337187" custLinFactNeighborX="-100000" custLinFactNeighborY="-60921">
        <dgm:presLayoutVars>
          <dgm:chMax val="0"/>
          <dgm:bulletEnabled val="1"/>
        </dgm:presLayoutVars>
      </dgm:prSet>
      <dgm:spPr/>
    </dgm:pt>
    <dgm:pt modelId="{CD722A09-4303-4C6F-9222-04A9D9FFEF3B}" type="pres">
      <dgm:prSet presAssocID="{F4C3396C-94F4-483B-8710-642DE15B71AB}" presName="negativeSpace" presStyleCnt="0"/>
      <dgm:spPr/>
    </dgm:pt>
    <dgm:pt modelId="{15196389-F3DA-423E-B7E5-CC59DDCFFC04}" type="pres">
      <dgm:prSet presAssocID="{F4C3396C-94F4-483B-8710-642DE15B71AB}" presName="childText" presStyleLbl="conFgAcc1" presStyleIdx="0" presStyleCnt="9">
        <dgm:presLayoutVars>
          <dgm:bulletEnabled val="1"/>
        </dgm:presLayoutVars>
      </dgm:prSet>
      <dgm:spPr/>
    </dgm:pt>
    <dgm:pt modelId="{AE13A652-B05D-4997-B7EC-5B16588629C8}" type="pres">
      <dgm:prSet presAssocID="{19BCA03B-7C5B-4546-9540-EDEC0DED34B5}" presName="spaceBetweenRectangles" presStyleCnt="0"/>
      <dgm:spPr/>
    </dgm:pt>
    <dgm:pt modelId="{50F74D1C-516F-46C7-B97C-D2AD4B35B02C}" type="pres">
      <dgm:prSet presAssocID="{391A4E5D-D0A5-4F68-8E67-D0DA7776EB9C}" presName="parentLin" presStyleCnt="0"/>
      <dgm:spPr/>
    </dgm:pt>
    <dgm:pt modelId="{7B8F8FB4-1260-40A3-B94C-70B3A478C7C0}" type="pres">
      <dgm:prSet presAssocID="{391A4E5D-D0A5-4F68-8E67-D0DA7776EB9C}" presName="parentLeftMargin" presStyleLbl="node1" presStyleIdx="0" presStyleCnt="9"/>
      <dgm:spPr/>
    </dgm:pt>
    <dgm:pt modelId="{89C2AD8C-3400-41E6-BA96-7AD95EC3568F}" type="pres">
      <dgm:prSet presAssocID="{391A4E5D-D0A5-4F68-8E67-D0DA7776EB9C}" presName="parentText" presStyleLbl="node1" presStyleIdx="1" presStyleCnt="9" custScaleX="111069" custScaleY="342874" custLinFactX="43033" custLinFactNeighborX="100000" custLinFactNeighborY="-69286">
        <dgm:presLayoutVars>
          <dgm:chMax val="0"/>
          <dgm:bulletEnabled val="1"/>
        </dgm:presLayoutVars>
      </dgm:prSet>
      <dgm:spPr/>
    </dgm:pt>
    <dgm:pt modelId="{5F8D98E7-B67A-4FFF-9277-AB71A4567804}" type="pres">
      <dgm:prSet presAssocID="{391A4E5D-D0A5-4F68-8E67-D0DA7776EB9C}" presName="negativeSpace" presStyleCnt="0"/>
      <dgm:spPr/>
    </dgm:pt>
    <dgm:pt modelId="{1036FEC5-23CA-4FA4-BE21-A4D3031B999D}" type="pres">
      <dgm:prSet presAssocID="{391A4E5D-D0A5-4F68-8E67-D0DA7776EB9C}" presName="childText" presStyleLbl="conFgAcc1" presStyleIdx="1" presStyleCnt="9">
        <dgm:presLayoutVars>
          <dgm:bulletEnabled val="1"/>
        </dgm:presLayoutVars>
      </dgm:prSet>
      <dgm:spPr/>
    </dgm:pt>
    <dgm:pt modelId="{D6A95777-BA48-4DD8-AF1E-C454A73652E1}" type="pres">
      <dgm:prSet presAssocID="{491622A2-B162-4B57-876B-4CBBBE389F5E}" presName="spaceBetweenRectangles" presStyleCnt="0"/>
      <dgm:spPr/>
    </dgm:pt>
    <dgm:pt modelId="{EDCD1360-130D-4079-A127-D98D816F4531}" type="pres">
      <dgm:prSet presAssocID="{3B84D8E2-069A-4198-AF04-AEA0508F9ED0}" presName="parentLin" presStyleCnt="0"/>
      <dgm:spPr/>
    </dgm:pt>
    <dgm:pt modelId="{5AB72694-47D3-43C7-BDB3-99E3B7BE5F2B}" type="pres">
      <dgm:prSet presAssocID="{3B84D8E2-069A-4198-AF04-AEA0508F9ED0}" presName="parentLeftMargin" presStyleLbl="node1" presStyleIdx="1" presStyleCnt="9"/>
      <dgm:spPr/>
    </dgm:pt>
    <dgm:pt modelId="{02D389F4-5DDF-40FE-8CEC-E636A1688596}" type="pres">
      <dgm:prSet presAssocID="{3B84D8E2-069A-4198-AF04-AEA0508F9ED0}" presName="parentText" presStyleLbl="node1" presStyleIdx="2" presStyleCnt="9" custScaleX="91485" custScaleY="406570" custLinFactY="-4308" custLinFactNeighborX="33179" custLinFactNeighborY="-100000">
        <dgm:presLayoutVars>
          <dgm:chMax val="0"/>
          <dgm:bulletEnabled val="1"/>
        </dgm:presLayoutVars>
      </dgm:prSet>
      <dgm:spPr/>
    </dgm:pt>
    <dgm:pt modelId="{8F1430BC-694B-410C-B95E-4445E319C4AD}" type="pres">
      <dgm:prSet presAssocID="{3B84D8E2-069A-4198-AF04-AEA0508F9ED0}" presName="negativeSpace" presStyleCnt="0"/>
      <dgm:spPr/>
    </dgm:pt>
    <dgm:pt modelId="{A47A7B25-CEEE-4646-A4AF-ED048092047F}" type="pres">
      <dgm:prSet presAssocID="{3B84D8E2-069A-4198-AF04-AEA0508F9ED0}" presName="childText" presStyleLbl="conFgAcc1" presStyleIdx="2" presStyleCnt="9">
        <dgm:presLayoutVars>
          <dgm:bulletEnabled val="1"/>
        </dgm:presLayoutVars>
      </dgm:prSet>
      <dgm:spPr/>
    </dgm:pt>
    <dgm:pt modelId="{4A1D9780-F5E2-4541-B25E-2E9880987E31}" type="pres">
      <dgm:prSet presAssocID="{E8800E53-4D62-4A07-8448-A3DA5A965046}" presName="spaceBetweenRectangles" presStyleCnt="0"/>
      <dgm:spPr/>
    </dgm:pt>
    <dgm:pt modelId="{8127484E-4F3C-487B-A535-B8E80E51C064}" type="pres">
      <dgm:prSet presAssocID="{6CD1640F-B01A-4E4F-B01A-77185AE5D09A}" presName="parentLin" presStyleCnt="0"/>
      <dgm:spPr/>
    </dgm:pt>
    <dgm:pt modelId="{28DBA7D5-429D-40A7-9B06-A3652C4F7664}" type="pres">
      <dgm:prSet presAssocID="{6CD1640F-B01A-4E4F-B01A-77185AE5D09A}" presName="parentLeftMargin" presStyleLbl="node1" presStyleIdx="2" presStyleCnt="9"/>
      <dgm:spPr/>
    </dgm:pt>
    <dgm:pt modelId="{4206BC0E-6226-4DBD-87E6-10C4E68EA7AC}" type="pres">
      <dgm:prSet presAssocID="{6CD1640F-B01A-4E4F-B01A-77185AE5D09A}" presName="parentText" presStyleLbl="node1" presStyleIdx="3" presStyleCnt="9" custScaleX="96123" custScaleY="413459" custLinFactX="20148" custLinFactY="-26346" custLinFactNeighborX="100000" custLinFactNeighborY="-100000">
        <dgm:presLayoutVars>
          <dgm:chMax val="0"/>
          <dgm:bulletEnabled val="1"/>
        </dgm:presLayoutVars>
      </dgm:prSet>
      <dgm:spPr/>
    </dgm:pt>
    <dgm:pt modelId="{F2D728C7-1EF3-4E36-B8CE-6989DFE4A888}" type="pres">
      <dgm:prSet presAssocID="{6CD1640F-B01A-4E4F-B01A-77185AE5D09A}" presName="negativeSpace" presStyleCnt="0"/>
      <dgm:spPr/>
    </dgm:pt>
    <dgm:pt modelId="{247AA7ED-32FF-4BE3-838B-6F8A68E1CD99}" type="pres">
      <dgm:prSet presAssocID="{6CD1640F-B01A-4E4F-B01A-77185AE5D09A}" presName="childText" presStyleLbl="conFgAcc1" presStyleIdx="3" presStyleCnt="9">
        <dgm:presLayoutVars>
          <dgm:bulletEnabled val="1"/>
        </dgm:presLayoutVars>
      </dgm:prSet>
      <dgm:spPr/>
    </dgm:pt>
    <dgm:pt modelId="{7B43C8FD-12DE-4CA3-BC23-F2643D841887}" type="pres">
      <dgm:prSet presAssocID="{2EE97FE0-FE82-461F-A620-D5F24900FE85}" presName="spaceBetweenRectangles" presStyleCnt="0"/>
      <dgm:spPr/>
    </dgm:pt>
    <dgm:pt modelId="{54AE41A1-60A9-4159-9981-F1722AAB5A9B}" type="pres">
      <dgm:prSet presAssocID="{F18F31B0-7084-4221-AA04-10D48FCDB3A8}" presName="parentLin" presStyleCnt="0"/>
      <dgm:spPr/>
    </dgm:pt>
    <dgm:pt modelId="{23C4E3B6-8C27-46F0-AA22-B716D1ED1BCB}" type="pres">
      <dgm:prSet presAssocID="{F18F31B0-7084-4221-AA04-10D48FCDB3A8}" presName="parentLeftMargin" presStyleLbl="node1" presStyleIdx="3" presStyleCnt="9"/>
      <dgm:spPr/>
    </dgm:pt>
    <dgm:pt modelId="{E380E9A7-3712-4F22-BBD5-EBFCC923D5C4}" type="pres">
      <dgm:prSet presAssocID="{F18F31B0-7084-4221-AA04-10D48FCDB3A8}" presName="parentText" presStyleLbl="node1" presStyleIdx="4" presStyleCnt="9" custScaleX="99632" custScaleY="425572" custLinFactX="4740" custLinFactY="-42198" custLinFactNeighborX="100000" custLinFactNeighborY="-100000">
        <dgm:presLayoutVars>
          <dgm:chMax val="0"/>
          <dgm:bulletEnabled val="1"/>
        </dgm:presLayoutVars>
      </dgm:prSet>
      <dgm:spPr/>
    </dgm:pt>
    <dgm:pt modelId="{E0969125-B905-4B9B-9453-2AEF379F2E23}" type="pres">
      <dgm:prSet presAssocID="{F18F31B0-7084-4221-AA04-10D48FCDB3A8}" presName="negativeSpace" presStyleCnt="0"/>
      <dgm:spPr/>
    </dgm:pt>
    <dgm:pt modelId="{BFF6ABB3-B490-423F-9843-6AFC929DFFEC}" type="pres">
      <dgm:prSet presAssocID="{F18F31B0-7084-4221-AA04-10D48FCDB3A8}" presName="childText" presStyleLbl="conFgAcc1" presStyleIdx="4" presStyleCnt="9" custLinFactY="5291" custLinFactNeighborX="729" custLinFactNeighborY="100000">
        <dgm:presLayoutVars>
          <dgm:bulletEnabled val="1"/>
        </dgm:presLayoutVars>
      </dgm:prSet>
      <dgm:spPr/>
    </dgm:pt>
    <dgm:pt modelId="{120C3C7F-0B83-471D-9B2B-3BDC3F6F3D15}" type="pres">
      <dgm:prSet presAssocID="{85153BD0-367B-4BB6-981C-3F8F99EA10B3}" presName="spaceBetweenRectangles" presStyleCnt="0"/>
      <dgm:spPr/>
    </dgm:pt>
    <dgm:pt modelId="{7973F493-72F8-4BF3-8A99-96085E420ED4}" type="pres">
      <dgm:prSet presAssocID="{F44F6D96-D40D-41D6-91CD-9A53997801E3}" presName="parentLin" presStyleCnt="0"/>
      <dgm:spPr/>
    </dgm:pt>
    <dgm:pt modelId="{0DE6CC72-5708-4148-A3CB-E1D9ED1E2B10}" type="pres">
      <dgm:prSet presAssocID="{F44F6D96-D40D-41D6-91CD-9A53997801E3}" presName="parentLeftMargin" presStyleLbl="node1" presStyleIdx="4" presStyleCnt="9"/>
      <dgm:spPr/>
    </dgm:pt>
    <dgm:pt modelId="{F66FD23B-C436-4813-BF88-C25F6D5BBC63}" type="pres">
      <dgm:prSet presAssocID="{F44F6D96-D40D-41D6-91CD-9A53997801E3}" presName="parentText" presStyleLbl="node1" presStyleIdx="5" presStyleCnt="9" custScaleX="180377" custScaleY="396357" custLinFactY="-78427" custLinFactNeighborX="4165" custLinFactNeighborY="-100000">
        <dgm:presLayoutVars>
          <dgm:chMax val="0"/>
          <dgm:bulletEnabled val="1"/>
        </dgm:presLayoutVars>
      </dgm:prSet>
      <dgm:spPr/>
    </dgm:pt>
    <dgm:pt modelId="{ED2BF636-B68C-4A90-8148-14809CED8B9D}" type="pres">
      <dgm:prSet presAssocID="{F44F6D96-D40D-41D6-91CD-9A53997801E3}" presName="negativeSpace" presStyleCnt="0"/>
      <dgm:spPr/>
    </dgm:pt>
    <dgm:pt modelId="{01164D56-0673-4E21-B10C-D55BB6F0A4CC}" type="pres">
      <dgm:prSet presAssocID="{F44F6D96-D40D-41D6-91CD-9A53997801E3}" presName="childText" presStyleLbl="conFgAcc1" presStyleIdx="5" presStyleCnt="9">
        <dgm:presLayoutVars>
          <dgm:bulletEnabled val="1"/>
        </dgm:presLayoutVars>
      </dgm:prSet>
      <dgm:spPr/>
    </dgm:pt>
    <dgm:pt modelId="{DFC749A1-0364-40AA-B6EF-0E3B24BACD78}" type="pres">
      <dgm:prSet presAssocID="{C220ABD1-8089-4D3C-8C97-EB8BA2822C62}" presName="spaceBetweenRectangles" presStyleCnt="0"/>
      <dgm:spPr/>
    </dgm:pt>
    <dgm:pt modelId="{31047472-7EF1-42B8-88A4-27F39918F94C}" type="pres">
      <dgm:prSet presAssocID="{444CEC52-0ECB-4819-BD55-0533E617F532}" presName="parentLin" presStyleCnt="0"/>
      <dgm:spPr/>
    </dgm:pt>
    <dgm:pt modelId="{90CBBD0A-416C-4F26-864D-8FD711CE3CA1}" type="pres">
      <dgm:prSet presAssocID="{444CEC52-0ECB-4819-BD55-0533E617F532}" presName="parentLeftMargin" presStyleLbl="node1" presStyleIdx="5" presStyleCnt="9"/>
      <dgm:spPr/>
    </dgm:pt>
    <dgm:pt modelId="{0C722D98-ADA7-4CFC-933F-62D8489BC6F3}" type="pres">
      <dgm:prSet presAssocID="{444CEC52-0ECB-4819-BD55-0533E617F532}" presName="parentText" presStyleLbl="node1" presStyleIdx="6" presStyleCnt="9" custScaleX="94816" custScaleY="365115" custLinFactY="-100000" custLinFactNeighborX="-100000" custLinFactNeighborY="-100052">
        <dgm:presLayoutVars>
          <dgm:chMax val="0"/>
          <dgm:bulletEnabled val="1"/>
        </dgm:presLayoutVars>
      </dgm:prSet>
      <dgm:spPr/>
    </dgm:pt>
    <dgm:pt modelId="{5C371D1D-674F-4D29-ABEA-3C2576926D0B}" type="pres">
      <dgm:prSet presAssocID="{444CEC52-0ECB-4819-BD55-0533E617F532}" presName="negativeSpace" presStyleCnt="0"/>
      <dgm:spPr/>
    </dgm:pt>
    <dgm:pt modelId="{34A8E06D-6B37-4E3A-A8CD-7A34819FEC2E}" type="pres">
      <dgm:prSet presAssocID="{444CEC52-0ECB-4819-BD55-0533E617F532}" presName="childText" presStyleLbl="conFgAcc1" presStyleIdx="6" presStyleCnt="9">
        <dgm:presLayoutVars>
          <dgm:bulletEnabled val="1"/>
        </dgm:presLayoutVars>
      </dgm:prSet>
      <dgm:spPr/>
    </dgm:pt>
    <dgm:pt modelId="{B39DC440-8124-40BE-BAE5-129CF2A105DB}" type="pres">
      <dgm:prSet presAssocID="{C68514EF-D551-4FBA-9B21-533CF560623D}" presName="spaceBetweenRectangles" presStyleCnt="0"/>
      <dgm:spPr/>
    </dgm:pt>
    <dgm:pt modelId="{B1437F32-7FE7-42B0-8F79-B4F6049368F0}" type="pres">
      <dgm:prSet presAssocID="{DA3AD71A-1C9C-4427-8A3E-DEEDBE416A02}" presName="parentLin" presStyleCnt="0"/>
      <dgm:spPr/>
    </dgm:pt>
    <dgm:pt modelId="{0DBD1D0E-C296-4F16-B695-E8F56D64EB9B}" type="pres">
      <dgm:prSet presAssocID="{DA3AD71A-1C9C-4427-8A3E-DEEDBE416A02}" presName="parentLeftMargin" presStyleLbl="node1" presStyleIdx="6" presStyleCnt="9"/>
      <dgm:spPr/>
    </dgm:pt>
    <dgm:pt modelId="{2296E927-221B-449E-ABA0-E4DE2206EB9E}" type="pres">
      <dgm:prSet presAssocID="{DA3AD71A-1C9C-4427-8A3E-DEEDBE416A02}" presName="parentText" presStyleLbl="node1" presStyleIdx="7" presStyleCnt="9" custScaleX="129465" custScaleY="235470" custLinFactY="-82389" custLinFactNeighborX="26083" custLinFactNeighborY="-100000">
        <dgm:presLayoutVars>
          <dgm:chMax val="0"/>
          <dgm:bulletEnabled val="1"/>
        </dgm:presLayoutVars>
      </dgm:prSet>
      <dgm:spPr/>
    </dgm:pt>
    <dgm:pt modelId="{3FABBC41-8500-4903-8628-EF863CEEBD76}" type="pres">
      <dgm:prSet presAssocID="{DA3AD71A-1C9C-4427-8A3E-DEEDBE416A02}" presName="negativeSpace" presStyleCnt="0"/>
      <dgm:spPr/>
    </dgm:pt>
    <dgm:pt modelId="{AFB228F3-B382-43EE-8CDC-244185F0AD09}" type="pres">
      <dgm:prSet presAssocID="{DA3AD71A-1C9C-4427-8A3E-DEEDBE416A02}" presName="childText" presStyleLbl="conFgAcc1" presStyleIdx="7" presStyleCnt="9">
        <dgm:presLayoutVars>
          <dgm:bulletEnabled val="1"/>
        </dgm:presLayoutVars>
      </dgm:prSet>
      <dgm:spPr/>
    </dgm:pt>
    <dgm:pt modelId="{1E7A6387-A190-4A36-8608-A586EE453F00}" type="pres">
      <dgm:prSet presAssocID="{56798762-1EEB-4040-A6BB-72E5876459EA}" presName="spaceBetweenRectangles" presStyleCnt="0"/>
      <dgm:spPr/>
    </dgm:pt>
    <dgm:pt modelId="{40CC3C4C-A80D-4F1E-AEAF-DB979CEA791D}" type="pres">
      <dgm:prSet presAssocID="{F2EECD65-9B6C-4780-A6EE-42D616174874}" presName="parentLin" presStyleCnt="0"/>
      <dgm:spPr/>
    </dgm:pt>
    <dgm:pt modelId="{71BB1239-49B7-41EC-A0F4-ECF338B69043}" type="pres">
      <dgm:prSet presAssocID="{F2EECD65-9B6C-4780-A6EE-42D616174874}" presName="parentLeftMargin" presStyleLbl="node1" presStyleIdx="7" presStyleCnt="9"/>
      <dgm:spPr/>
    </dgm:pt>
    <dgm:pt modelId="{3D68A010-01FB-4D21-9CBD-F1B6DDDF2F38}" type="pres">
      <dgm:prSet presAssocID="{F2EECD65-9B6C-4780-A6EE-42D616174874}" presName="parentText" presStyleLbl="node1" presStyleIdx="8" presStyleCnt="9" custScaleX="150037" custScaleY="248973" custLinFactY="-100000" custLinFactNeighborX="-35739" custLinFactNeighborY="-117645">
        <dgm:presLayoutVars>
          <dgm:chMax val="0"/>
          <dgm:bulletEnabled val="1"/>
        </dgm:presLayoutVars>
      </dgm:prSet>
      <dgm:spPr/>
    </dgm:pt>
    <dgm:pt modelId="{71145A0B-881E-40DE-B394-D36B81805A02}" type="pres">
      <dgm:prSet presAssocID="{F2EECD65-9B6C-4780-A6EE-42D616174874}" presName="negativeSpace" presStyleCnt="0"/>
      <dgm:spPr/>
    </dgm:pt>
    <dgm:pt modelId="{FD7BF2D2-F036-45A2-9B52-05C4E3ADF190}" type="pres">
      <dgm:prSet presAssocID="{F2EECD65-9B6C-4780-A6EE-42D616174874}" presName="childText" presStyleLbl="conFgAcc1" presStyleIdx="8" presStyleCnt="9">
        <dgm:presLayoutVars>
          <dgm:bulletEnabled val="1"/>
        </dgm:presLayoutVars>
      </dgm:prSet>
      <dgm:spPr/>
    </dgm:pt>
  </dgm:ptLst>
  <dgm:cxnLst>
    <dgm:cxn modelId="{2A0A6F00-C1F5-4C3D-B5BF-A3AAF8153AEB}" type="presOf" srcId="{444CEC52-0ECB-4819-BD55-0533E617F532}" destId="{90CBBD0A-416C-4F26-864D-8FD711CE3CA1}" srcOrd="0" destOrd="0" presId="urn:microsoft.com/office/officeart/2005/8/layout/list1"/>
    <dgm:cxn modelId="{20F5BD05-4417-49DC-98F4-989A3DDC239F}" srcId="{97843C62-9B50-4518-B88F-DA21B009C17B}" destId="{6CD1640F-B01A-4E4F-B01A-77185AE5D09A}" srcOrd="3" destOrd="0" parTransId="{8448C01A-31FE-43A7-A2DC-C8C19B451C07}" sibTransId="{2EE97FE0-FE82-461F-A620-D5F24900FE85}"/>
    <dgm:cxn modelId="{B1AC850A-519E-4F27-B142-B456266E1AED}" type="presOf" srcId="{F44F6D96-D40D-41D6-91CD-9A53997801E3}" destId="{0DE6CC72-5708-4148-A3CB-E1D9ED1E2B10}" srcOrd="0" destOrd="0" presId="urn:microsoft.com/office/officeart/2005/8/layout/list1"/>
    <dgm:cxn modelId="{0AA87B11-6CCA-4976-91F0-D31CF548769D}" type="presOf" srcId="{F18F31B0-7084-4221-AA04-10D48FCDB3A8}" destId="{E380E9A7-3712-4F22-BBD5-EBFCC923D5C4}" srcOrd="1" destOrd="0" presId="urn:microsoft.com/office/officeart/2005/8/layout/list1"/>
    <dgm:cxn modelId="{E2AE171A-5BCA-4946-91F1-A8295F7B984D}" type="presOf" srcId="{F4C3396C-94F4-483B-8710-642DE15B71AB}" destId="{F0EB936F-BC04-40F3-AB8E-680CD32E5526}" srcOrd="1" destOrd="0" presId="urn:microsoft.com/office/officeart/2005/8/layout/list1"/>
    <dgm:cxn modelId="{4C94613C-C7F9-4708-9C49-8865697D1CC8}" type="presOf" srcId="{DA3AD71A-1C9C-4427-8A3E-DEEDBE416A02}" destId="{2296E927-221B-449E-ABA0-E4DE2206EB9E}" srcOrd="1" destOrd="0" presId="urn:microsoft.com/office/officeart/2005/8/layout/list1"/>
    <dgm:cxn modelId="{41CB903C-75ED-4238-AC6C-574D0C02FF28}" type="presOf" srcId="{6CD1640F-B01A-4E4F-B01A-77185AE5D09A}" destId="{28DBA7D5-429D-40A7-9B06-A3652C4F7664}" srcOrd="0" destOrd="0" presId="urn:microsoft.com/office/officeart/2005/8/layout/list1"/>
    <dgm:cxn modelId="{3EC9B73D-2491-476E-873C-39AC8B7FA2B3}" srcId="{97843C62-9B50-4518-B88F-DA21B009C17B}" destId="{F18F31B0-7084-4221-AA04-10D48FCDB3A8}" srcOrd="4" destOrd="0" parTransId="{9E2E414A-04CC-44D6-B1CC-E57A808354EA}" sibTransId="{85153BD0-367B-4BB6-981C-3F8F99EA10B3}"/>
    <dgm:cxn modelId="{D3C8CE46-7DD0-497D-BF7A-E195B954DB64}" type="presOf" srcId="{F4C3396C-94F4-483B-8710-642DE15B71AB}" destId="{19A0BCB6-7216-4B94-9BC3-5E290438134C}" srcOrd="0" destOrd="0" presId="urn:microsoft.com/office/officeart/2005/8/layout/list1"/>
    <dgm:cxn modelId="{13430650-2681-4326-AF25-7487691E99F1}" srcId="{97843C62-9B50-4518-B88F-DA21B009C17B}" destId="{DA3AD71A-1C9C-4427-8A3E-DEEDBE416A02}" srcOrd="7" destOrd="0" parTransId="{48B92D2F-7E8C-4267-91E1-3E1D046DB252}" sibTransId="{56798762-1EEB-4040-A6BB-72E5876459EA}"/>
    <dgm:cxn modelId="{A088F051-7264-4A2B-802D-79FC2A11BB8A}" type="presOf" srcId="{F2EECD65-9B6C-4780-A6EE-42D616174874}" destId="{3D68A010-01FB-4D21-9CBD-F1B6DDDF2F38}" srcOrd="1" destOrd="0" presId="urn:microsoft.com/office/officeart/2005/8/layout/list1"/>
    <dgm:cxn modelId="{2A145955-446B-43E8-AA3E-49F8948E5F70}" srcId="{97843C62-9B50-4518-B88F-DA21B009C17B}" destId="{3B84D8E2-069A-4198-AF04-AEA0508F9ED0}" srcOrd="2" destOrd="0" parTransId="{85342795-5C02-4579-8731-ED41A45F6E6F}" sibTransId="{E8800E53-4D62-4A07-8448-A3DA5A965046}"/>
    <dgm:cxn modelId="{1EA6EC5F-75EE-4619-96A5-DA868032EB2E}" type="presOf" srcId="{F44F6D96-D40D-41D6-91CD-9A53997801E3}" destId="{F66FD23B-C436-4813-BF88-C25F6D5BBC63}" srcOrd="1" destOrd="0" presId="urn:microsoft.com/office/officeart/2005/8/layout/list1"/>
    <dgm:cxn modelId="{99F13182-4388-4F10-A50C-D737F3AFB5B8}" srcId="{97843C62-9B50-4518-B88F-DA21B009C17B}" destId="{391A4E5D-D0A5-4F68-8E67-D0DA7776EB9C}" srcOrd="1" destOrd="0" parTransId="{EC48053E-777D-46F7-BB63-58658C8BE75C}" sibTransId="{491622A2-B162-4B57-876B-4CBBBE389F5E}"/>
    <dgm:cxn modelId="{84479D86-FC74-46CD-8935-8DF884F4D7B5}" type="presOf" srcId="{444CEC52-0ECB-4819-BD55-0533E617F532}" destId="{0C722D98-ADA7-4CFC-933F-62D8489BC6F3}" srcOrd="1" destOrd="0" presId="urn:microsoft.com/office/officeart/2005/8/layout/list1"/>
    <dgm:cxn modelId="{B4313C8D-A855-4AB6-A7F2-C6CAD01C395D}" type="presOf" srcId="{3B84D8E2-069A-4198-AF04-AEA0508F9ED0}" destId="{02D389F4-5DDF-40FE-8CEC-E636A1688596}" srcOrd="1" destOrd="0" presId="urn:microsoft.com/office/officeart/2005/8/layout/list1"/>
    <dgm:cxn modelId="{92A73490-1934-4E35-B60E-9EDE853CBC14}" srcId="{97843C62-9B50-4518-B88F-DA21B009C17B}" destId="{F2EECD65-9B6C-4780-A6EE-42D616174874}" srcOrd="8" destOrd="0" parTransId="{4FC3AAEB-8620-4F57-87DD-78E37A624B88}" sibTransId="{8A9AFC9B-0935-485D-A33A-D6B21E316B8D}"/>
    <dgm:cxn modelId="{B5B19F9E-6BB0-4F45-AD67-7381C5189480}" type="presOf" srcId="{391A4E5D-D0A5-4F68-8E67-D0DA7776EB9C}" destId="{7B8F8FB4-1260-40A3-B94C-70B3A478C7C0}" srcOrd="0" destOrd="0" presId="urn:microsoft.com/office/officeart/2005/8/layout/list1"/>
    <dgm:cxn modelId="{7FBBF4A2-A7FE-4560-A4CF-7888140A7A82}" type="presOf" srcId="{3B84D8E2-069A-4198-AF04-AEA0508F9ED0}" destId="{5AB72694-47D3-43C7-BDB3-99E3B7BE5F2B}" srcOrd="0" destOrd="0" presId="urn:microsoft.com/office/officeart/2005/8/layout/list1"/>
    <dgm:cxn modelId="{B1560AB0-8A44-48FE-A978-F36E83CC7B15}" type="presOf" srcId="{97843C62-9B50-4518-B88F-DA21B009C17B}" destId="{320C5063-4A13-4A66-985B-4C972D7D4D0C}" srcOrd="0" destOrd="0" presId="urn:microsoft.com/office/officeart/2005/8/layout/list1"/>
    <dgm:cxn modelId="{98FF97BA-3862-42C7-9D3E-4345C2E8E118}" type="presOf" srcId="{391A4E5D-D0A5-4F68-8E67-D0DA7776EB9C}" destId="{89C2AD8C-3400-41E6-BA96-7AD95EC3568F}" srcOrd="1" destOrd="0" presId="urn:microsoft.com/office/officeart/2005/8/layout/list1"/>
    <dgm:cxn modelId="{831E3ABB-2728-4ED2-9E11-B299A6C2189F}" type="presOf" srcId="{F18F31B0-7084-4221-AA04-10D48FCDB3A8}" destId="{23C4E3B6-8C27-46F0-AA22-B716D1ED1BCB}" srcOrd="0" destOrd="0" presId="urn:microsoft.com/office/officeart/2005/8/layout/list1"/>
    <dgm:cxn modelId="{3FCD7BBD-A70A-4EF2-8B54-ECA8CC26D0B9}" srcId="{97843C62-9B50-4518-B88F-DA21B009C17B}" destId="{F44F6D96-D40D-41D6-91CD-9A53997801E3}" srcOrd="5" destOrd="0" parTransId="{7ACB270A-C428-493B-B5FA-40602F7FD011}" sibTransId="{C220ABD1-8089-4D3C-8C97-EB8BA2822C62}"/>
    <dgm:cxn modelId="{569E29CA-3637-4956-B45B-3354BDE3E6FB}" type="presOf" srcId="{DA3AD71A-1C9C-4427-8A3E-DEEDBE416A02}" destId="{0DBD1D0E-C296-4F16-B695-E8F56D64EB9B}" srcOrd="0" destOrd="0" presId="urn:microsoft.com/office/officeart/2005/8/layout/list1"/>
    <dgm:cxn modelId="{77E70ECB-97B6-4CCE-85B0-F599C39BF7D5}" type="presOf" srcId="{F2EECD65-9B6C-4780-A6EE-42D616174874}" destId="{71BB1239-49B7-41EC-A0F4-ECF338B69043}" srcOrd="0" destOrd="0" presId="urn:microsoft.com/office/officeart/2005/8/layout/list1"/>
    <dgm:cxn modelId="{B5E456D9-6F3D-450D-85A0-21725300DE99}" srcId="{97843C62-9B50-4518-B88F-DA21B009C17B}" destId="{F4C3396C-94F4-483B-8710-642DE15B71AB}" srcOrd="0" destOrd="0" parTransId="{A8247AA3-817B-413B-AAFA-833374FB1485}" sibTransId="{19BCA03B-7C5B-4546-9540-EDEC0DED34B5}"/>
    <dgm:cxn modelId="{F85BF4E7-A311-44E2-A73C-3EAEB5563F7A}" type="presOf" srcId="{6CD1640F-B01A-4E4F-B01A-77185AE5D09A}" destId="{4206BC0E-6226-4DBD-87E6-10C4E68EA7AC}" srcOrd="1" destOrd="0" presId="urn:microsoft.com/office/officeart/2005/8/layout/list1"/>
    <dgm:cxn modelId="{5FAE02F0-2805-467E-BAE7-76A3E9562296}" srcId="{97843C62-9B50-4518-B88F-DA21B009C17B}" destId="{444CEC52-0ECB-4819-BD55-0533E617F532}" srcOrd="6" destOrd="0" parTransId="{F6203CFA-6D94-4A02-AB2B-9876AC6E7D76}" sibTransId="{C68514EF-D551-4FBA-9B21-533CF560623D}"/>
    <dgm:cxn modelId="{743267DF-4618-46AC-BD71-0D314E5B9EB3}" type="presParOf" srcId="{320C5063-4A13-4A66-985B-4C972D7D4D0C}" destId="{A739836F-6107-42DA-A9EA-0D1C34A457CD}" srcOrd="0" destOrd="0" presId="urn:microsoft.com/office/officeart/2005/8/layout/list1"/>
    <dgm:cxn modelId="{639DA810-92CE-48A4-9D32-C4033B288EF5}" type="presParOf" srcId="{A739836F-6107-42DA-A9EA-0D1C34A457CD}" destId="{19A0BCB6-7216-4B94-9BC3-5E290438134C}" srcOrd="0" destOrd="0" presId="urn:microsoft.com/office/officeart/2005/8/layout/list1"/>
    <dgm:cxn modelId="{F5D20A95-4CF0-4C33-8EAC-A1090170A611}" type="presParOf" srcId="{A739836F-6107-42DA-A9EA-0D1C34A457CD}" destId="{F0EB936F-BC04-40F3-AB8E-680CD32E5526}" srcOrd="1" destOrd="0" presId="urn:microsoft.com/office/officeart/2005/8/layout/list1"/>
    <dgm:cxn modelId="{9BBFD28F-D4F8-457C-90E5-6D2299FD5E2C}" type="presParOf" srcId="{320C5063-4A13-4A66-985B-4C972D7D4D0C}" destId="{CD722A09-4303-4C6F-9222-04A9D9FFEF3B}" srcOrd="1" destOrd="0" presId="urn:microsoft.com/office/officeart/2005/8/layout/list1"/>
    <dgm:cxn modelId="{069E25EB-C5CA-4049-82B8-8B4853D8F2AB}" type="presParOf" srcId="{320C5063-4A13-4A66-985B-4C972D7D4D0C}" destId="{15196389-F3DA-423E-B7E5-CC59DDCFFC04}" srcOrd="2" destOrd="0" presId="urn:microsoft.com/office/officeart/2005/8/layout/list1"/>
    <dgm:cxn modelId="{4D8518F8-8DA9-4306-8F23-767A4AA1FC31}" type="presParOf" srcId="{320C5063-4A13-4A66-985B-4C972D7D4D0C}" destId="{AE13A652-B05D-4997-B7EC-5B16588629C8}" srcOrd="3" destOrd="0" presId="urn:microsoft.com/office/officeart/2005/8/layout/list1"/>
    <dgm:cxn modelId="{1F4D581B-D9D4-42B2-B3F0-1B27E61D1334}" type="presParOf" srcId="{320C5063-4A13-4A66-985B-4C972D7D4D0C}" destId="{50F74D1C-516F-46C7-B97C-D2AD4B35B02C}" srcOrd="4" destOrd="0" presId="urn:microsoft.com/office/officeart/2005/8/layout/list1"/>
    <dgm:cxn modelId="{4F2B0789-5359-4857-8F87-A93CAC778194}" type="presParOf" srcId="{50F74D1C-516F-46C7-B97C-D2AD4B35B02C}" destId="{7B8F8FB4-1260-40A3-B94C-70B3A478C7C0}" srcOrd="0" destOrd="0" presId="urn:microsoft.com/office/officeart/2005/8/layout/list1"/>
    <dgm:cxn modelId="{67B8A8DC-69DE-4EE6-997D-CDFBD26EC9E5}" type="presParOf" srcId="{50F74D1C-516F-46C7-B97C-D2AD4B35B02C}" destId="{89C2AD8C-3400-41E6-BA96-7AD95EC3568F}" srcOrd="1" destOrd="0" presId="urn:microsoft.com/office/officeart/2005/8/layout/list1"/>
    <dgm:cxn modelId="{567637A8-65A5-4EE0-8051-FAA59C6D22A4}" type="presParOf" srcId="{320C5063-4A13-4A66-985B-4C972D7D4D0C}" destId="{5F8D98E7-B67A-4FFF-9277-AB71A4567804}" srcOrd="5" destOrd="0" presId="urn:microsoft.com/office/officeart/2005/8/layout/list1"/>
    <dgm:cxn modelId="{0FE87BD9-8E52-4966-8CE2-D959CD0C5A4A}" type="presParOf" srcId="{320C5063-4A13-4A66-985B-4C972D7D4D0C}" destId="{1036FEC5-23CA-4FA4-BE21-A4D3031B999D}" srcOrd="6" destOrd="0" presId="urn:microsoft.com/office/officeart/2005/8/layout/list1"/>
    <dgm:cxn modelId="{5E9C08E1-C678-4C85-A2A2-C7F838D6B69D}" type="presParOf" srcId="{320C5063-4A13-4A66-985B-4C972D7D4D0C}" destId="{D6A95777-BA48-4DD8-AF1E-C454A73652E1}" srcOrd="7" destOrd="0" presId="urn:microsoft.com/office/officeart/2005/8/layout/list1"/>
    <dgm:cxn modelId="{266FFD7F-7E6C-49D6-A8A2-6B1F1F48C2DB}" type="presParOf" srcId="{320C5063-4A13-4A66-985B-4C972D7D4D0C}" destId="{EDCD1360-130D-4079-A127-D98D816F4531}" srcOrd="8" destOrd="0" presId="urn:microsoft.com/office/officeart/2005/8/layout/list1"/>
    <dgm:cxn modelId="{3F96906A-8658-4D09-8337-ED623B239E1E}" type="presParOf" srcId="{EDCD1360-130D-4079-A127-D98D816F4531}" destId="{5AB72694-47D3-43C7-BDB3-99E3B7BE5F2B}" srcOrd="0" destOrd="0" presId="urn:microsoft.com/office/officeart/2005/8/layout/list1"/>
    <dgm:cxn modelId="{18649E16-BFE9-4CAF-BB27-1941E80DCA90}" type="presParOf" srcId="{EDCD1360-130D-4079-A127-D98D816F4531}" destId="{02D389F4-5DDF-40FE-8CEC-E636A1688596}" srcOrd="1" destOrd="0" presId="urn:microsoft.com/office/officeart/2005/8/layout/list1"/>
    <dgm:cxn modelId="{89F2FAE0-11ED-44B2-BBE0-329920993EC2}" type="presParOf" srcId="{320C5063-4A13-4A66-985B-4C972D7D4D0C}" destId="{8F1430BC-694B-410C-B95E-4445E319C4AD}" srcOrd="9" destOrd="0" presId="urn:microsoft.com/office/officeart/2005/8/layout/list1"/>
    <dgm:cxn modelId="{2D18F232-CCDA-4AC6-B30C-DB1A45D3DEEC}" type="presParOf" srcId="{320C5063-4A13-4A66-985B-4C972D7D4D0C}" destId="{A47A7B25-CEEE-4646-A4AF-ED048092047F}" srcOrd="10" destOrd="0" presId="urn:microsoft.com/office/officeart/2005/8/layout/list1"/>
    <dgm:cxn modelId="{C6DC816C-69D9-40B3-84E7-CE8FE2E6B4BE}" type="presParOf" srcId="{320C5063-4A13-4A66-985B-4C972D7D4D0C}" destId="{4A1D9780-F5E2-4541-B25E-2E9880987E31}" srcOrd="11" destOrd="0" presId="urn:microsoft.com/office/officeart/2005/8/layout/list1"/>
    <dgm:cxn modelId="{67653DCA-5A51-4CA4-8CF9-AF7D48A3FFC2}" type="presParOf" srcId="{320C5063-4A13-4A66-985B-4C972D7D4D0C}" destId="{8127484E-4F3C-487B-A535-B8E80E51C064}" srcOrd="12" destOrd="0" presId="urn:microsoft.com/office/officeart/2005/8/layout/list1"/>
    <dgm:cxn modelId="{E2C604E3-8DB1-450C-B301-20FB430909BA}" type="presParOf" srcId="{8127484E-4F3C-487B-A535-B8E80E51C064}" destId="{28DBA7D5-429D-40A7-9B06-A3652C4F7664}" srcOrd="0" destOrd="0" presId="urn:microsoft.com/office/officeart/2005/8/layout/list1"/>
    <dgm:cxn modelId="{B105AE19-A514-4317-AF1B-34AA376E3287}" type="presParOf" srcId="{8127484E-4F3C-487B-A535-B8E80E51C064}" destId="{4206BC0E-6226-4DBD-87E6-10C4E68EA7AC}" srcOrd="1" destOrd="0" presId="urn:microsoft.com/office/officeart/2005/8/layout/list1"/>
    <dgm:cxn modelId="{7EE7A708-9505-4A88-8522-0569EFA171AA}" type="presParOf" srcId="{320C5063-4A13-4A66-985B-4C972D7D4D0C}" destId="{F2D728C7-1EF3-4E36-B8CE-6989DFE4A888}" srcOrd="13" destOrd="0" presId="urn:microsoft.com/office/officeart/2005/8/layout/list1"/>
    <dgm:cxn modelId="{66DCA4A1-A9EC-4D76-BBE2-9FE5E8B25B26}" type="presParOf" srcId="{320C5063-4A13-4A66-985B-4C972D7D4D0C}" destId="{247AA7ED-32FF-4BE3-838B-6F8A68E1CD99}" srcOrd="14" destOrd="0" presId="urn:microsoft.com/office/officeart/2005/8/layout/list1"/>
    <dgm:cxn modelId="{466C978E-BD74-4E06-86C4-12FADCBBDA63}" type="presParOf" srcId="{320C5063-4A13-4A66-985B-4C972D7D4D0C}" destId="{7B43C8FD-12DE-4CA3-BC23-F2643D841887}" srcOrd="15" destOrd="0" presId="urn:microsoft.com/office/officeart/2005/8/layout/list1"/>
    <dgm:cxn modelId="{40F50345-4359-46FA-B7EB-2E75F1861449}" type="presParOf" srcId="{320C5063-4A13-4A66-985B-4C972D7D4D0C}" destId="{54AE41A1-60A9-4159-9981-F1722AAB5A9B}" srcOrd="16" destOrd="0" presId="urn:microsoft.com/office/officeart/2005/8/layout/list1"/>
    <dgm:cxn modelId="{652C0723-C5F6-4932-BE54-B823A8FABE5E}" type="presParOf" srcId="{54AE41A1-60A9-4159-9981-F1722AAB5A9B}" destId="{23C4E3B6-8C27-46F0-AA22-B716D1ED1BCB}" srcOrd="0" destOrd="0" presId="urn:microsoft.com/office/officeart/2005/8/layout/list1"/>
    <dgm:cxn modelId="{A904EEFC-D490-4932-9AD5-BD40B93FFAAE}" type="presParOf" srcId="{54AE41A1-60A9-4159-9981-F1722AAB5A9B}" destId="{E380E9A7-3712-4F22-BBD5-EBFCC923D5C4}" srcOrd="1" destOrd="0" presId="urn:microsoft.com/office/officeart/2005/8/layout/list1"/>
    <dgm:cxn modelId="{7A249C74-D8F7-4607-86EB-96C81395DFF5}" type="presParOf" srcId="{320C5063-4A13-4A66-985B-4C972D7D4D0C}" destId="{E0969125-B905-4B9B-9453-2AEF379F2E23}" srcOrd="17" destOrd="0" presId="urn:microsoft.com/office/officeart/2005/8/layout/list1"/>
    <dgm:cxn modelId="{2D7F2EC1-A13E-49F1-A6E8-C7F21C525D60}" type="presParOf" srcId="{320C5063-4A13-4A66-985B-4C972D7D4D0C}" destId="{BFF6ABB3-B490-423F-9843-6AFC929DFFEC}" srcOrd="18" destOrd="0" presId="urn:microsoft.com/office/officeart/2005/8/layout/list1"/>
    <dgm:cxn modelId="{F42DDD1E-06FF-4E0A-94A0-2EC914BED830}" type="presParOf" srcId="{320C5063-4A13-4A66-985B-4C972D7D4D0C}" destId="{120C3C7F-0B83-471D-9B2B-3BDC3F6F3D15}" srcOrd="19" destOrd="0" presId="urn:microsoft.com/office/officeart/2005/8/layout/list1"/>
    <dgm:cxn modelId="{B930CB0A-7528-4CA6-8F07-9C985F7EA9BB}" type="presParOf" srcId="{320C5063-4A13-4A66-985B-4C972D7D4D0C}" destId="{7973F493-72F8-4BF3-8A99-96085E420ED4}" srcOrd="20" destOrd="0" presId="urn:microsoft.com/office/officeart/2005/8/layout/list1"/>
    <dgm:cxn modelId="{3570355F-33CC-4DAB-A5A3-2B19F38CDDFC}" type="presParOf" srcId="{7973F493-72F8-4BF3-8A99-96085E420ED4}" destId="{0DE6CC72-5708-4148-A3CB-E1D9ED1E2B10}" srcOrd="0" destOrd="0" presId="urn:microsoft.com/office/officeart/2005/8/layout/list1"/>
    <dgm:cxn modelId="{38220BB4-EBBF-4DEF-8A59-2A7CC3F7A6A0}" type="presParOf" srcId="{7973F493-72F8-4BF3-8A99-96085E420ED4}" destId="{F66FD23B-C436-4813-BF88-C25F6D5BBC63}" srcOrd="1" destOrd="0" presId="urn:microsoft.com/office/officeart/2005/8/layout/list1"/>
    <dgm:cxn modelId="{8EEDD2A4-E84C-462C-B8F8-E545DA514934}" type="presParOf" srcId="{320C5063-4A13-4A66-985B-4C972D7D4D0C}" destId="{ED2BF636-B68C-4A90-8148-14809CED8B9D}" srcOrd="21" destOrd="0" presId="urn:microsoft.com/office/officeart/2005/8/layout/list1"/>
    <dgm:cxn modelId="{605A7C59-E68C-441B-93C7-75927D9DFD7C}" type="presParOf" srcId="{320C5063-4A13-4A66-985B-4C972D7D4D0C}" destId="{01164D56-0673-4E21-B10C-D55BB6F0A4CC}" srcOrd="22" destOrd="0" presId="urn:microsoft.com/office/officeart/2005/8/layout/list1"/>
    <dgm:cxn modelId="{D9010B3A-8A93-4D79-BFE2-FB3E3778F8A7}" type="presParOf" srcId="{320C5063-4A13-4A66-985B-4C972D7D4D0C}" destId="{DFC749A1-0364-40AA-B6EF-0E3B24BACD78}" srcOrd="23" destOrd="0" presId="urn:microsoft.com/office/officeart/2005/8/layout/list1"/>
    <dgm:cxn modelId="{26412B1A-6846-4FF1-B535-1F7DC8953725}" type="presParOf" srcId="{320C5063-4A13-4A66-985B-4C972D7D4D0C}" destId="{31047472-7EF1-42B8-88A4-27F39918F94C}" srcOrd="24" destOrd="0" presId="urn:microsoft.com/office/officeart/2005/8/layout/list1"/>
    <dgm:cxn modelId="{69E81736-BF17-47D1-90EE-82119B3FBAC0}" type="presParOf" srcId="{31047472-7EF1-42B8-88A4-27F39918F94C}" destId="{90CBBD0A-416C-4F26-864D-8FD711CE3CA1}" srcOrd="0" destOrd="0" presId="urn:microsoft.com/office/officeart/2005/8/layout/list1"/>
    <dgm:cxn modelId="{B067245F-8D91-4F67-A6B9-A11D0A49821A}" type="presParOf" srcId="{31047472-7EF1-42B8-88A4-27F39918F94C}" destId="{0C722D98-ADA7-4CFC-933F-62D8489BC6F3}" srcOrd="1" destOrd="0" presId="urn:microsoft.com/office/officeart/2005/8/layout/list1"/>
    <dgm:cxn modelId="{0C6CB731-BAA4-4F65-815B-679593CB412D}" type="presParOf" srcId="{320C5063-4A13-4A66-985B-4C972D7D4D0C}" destId="{5C371D1D-674F-4D29-ABEA-3C2576926D0B}" srcOrd="25" destOrd="0" presId="urn:microsoft.com/office/officeart/2005/8/layout/list1"/>
    <dgm:cxn modelId="{EBBC3CD2-AF15-41B9-A0BC-E96CC856F03D}" type="presParOf" srcId="{320C5063-4A13-4A66-985B-4C972D7D4D0C}" destId="{34A8E06D-6B37-4E3A-A8CD-7A34819FEC2E}" srcOrd="26" destOrd="0" presId="urn:microsoft.com/office/officeart/2005/8/layout/list1"/>
    <dgm:cxn modelId="{4823FBB1-7C2C-4091-8CC7-D8FFBE666FD8}" type="presParOf" srcId="{320C5063-4A13-4A66-985B-4C972D7D4D0C}" destId="{B39DC440-8124-40BE-BAE5-129CF2A105DB}" srcOrd="27" destOrd="0" presId="urn:microsoft.com/office/officeart/2005/8/layout/list1"/>
    <dgm:cxn modelId="{E3577320-B848-4E26-BF36-17831035C2C8}" type="presParOf" srcId="{320C5063-4A13-4A66-985B-4C972D7D4D0C}" destId="{B1437F32-7FE7-42B0-8F79-B4F6049368F0}" srcOrd="28" destOrd="0" presId="urn:microsoft.com/office/officeart/2005/8/layout/list1"/>
    <dgm:cxn modelId="{9EA28CC8-27F2-4782-9673-8C584D4F880E}" type="presParOf" srcId="{B1437F32-7FE7-42B0-8F79-B4F6049368F0}" destId="{0DBD1D0E-C296-4F16-B695-E8F56D64EB9B}" srcOrd="0" destOrd="0" presId="urn:microsoft.com/office/officeart/2005/8/layout/list1"/>
    <dgm:cxn modelId="{672F3C26-E276-4BDF-956D-EFAC95F09430}" type="presParOf" srcId="{B1437F32-7FE7-42B0-8F79-B4F6049368F0}" destId="{2296E927-221B-449E-ABA0-E4DE2206EB9E}" srcOrd="1" destOrd="0" presId="urn:microsoft.com/office/officeart/2005/8/layout/list1"/>
    <dgm:cxn modelId="{FA12FACA-3F60-4597-A998-8F2322DBFBBD}" type="presParOf" srcId="{320C5063-4A13-4A66-985B-4C972D7D4D0C}" destId="{3FABBC41-8500-4903-8628-EF863CEEBD76}" srcOrd="29" destOrd="0" presId="urn:microsoft.com/office/officeart/2005/8/layout/list1"/>
    <dgm:cxn modelId="{8C9550D8-F52B-4625-B617-604B3BEA2301}" type="presParOf" srcId="{320C5063-4A13-4A66-985B-4C972D7D4D0C}" destId="{AFB228F3-B382-43EE-8CDC-244185F0AD09}" srcOrd="30" destOrd="0" presId="urn:microsoft.com/office/officeart/2005/8/layout/list1"/>
    <dgm:cxn modelId="{7E574DDD-E82C-4142-9411-86C2D4C8B222}" type="presParOf" srcId="{320C5063-4A13-4A66-985B-4C972D7D4D0C}" destId="{1E7A6387-A190-4A36-8608-A586EE453F00}" srcOrd="31" destOrd="0" presId="urn:microsoft.com/office/officeart/2005/8/layout/list1"/>
    <dgm:cxn modelId="{11D99E07-711C-4FD8-833C-7D43A595ED6F}" type="presParOf" srcId="{320C5063-4A13-4A66-985B-4C972D7D4D0C}" destId="{40CC3C4C-A80D-4F1E-AEAF-DB979CEA791D}" srcOrd="32" destOrd="0" presId="urn:microsoft.com/office/officeart/2005/8/layout/list1"/>
    <dgm:cxn modelId="{3B9F8713-0876-49A7-A5B7-120CE048CE71}" type="presParOf" srcId="{40CC3C4C-A80D-4F1E-AEAF-DB979CEA791D}" destId="{71BB1239-49B7-41EC-A0F4-ECF338B69043}" srcOrd="0" destOrd="0" presId="urn:microsoft.com/office/officeart/2005/8/layout/list1"/>
    <dgm:cxn modelId="{12ACC05D-5810-4556-BD9E-0D8BCB58049A}" type="presParOf" srcId="{40CC3C4C-A80D-4F1E-AEAF-DB979CEA791D}" destId="{3D68A010-01FB-4D21-9CBD-F1B6DDDF2F38}" srcOrd="1" destOrd="0" presId="urn:microsoft.com/office/officeart/2005/8/layout/list1"/>
    <dgm:cxn modelId="{22825AD7-02B3-4B56-BBC1-88B974B829BB}" type="presParOf" srcId="{320C5063-4A13-4A66-985B-4C972D7D4D0C}" destId="{71145A0B-881E-40DE-B394-D36B81805A02}" srcOrd="33" destOrd="0" presId="urn:microsoft.com/office/officeart/2005/8/layout/list1"/>
    <dgm:cxn modelId="{04DF7D1F-BFEE-4F18-8BA9-734E69DEBD3B}" type="presParOf" srcId="{320C5063-4A13-4A66-985B-4C972D7D4D0C}" destId="{FD7BF2D2-F036-45A2-9B52-05C4E3ADF190}"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EA10A-E50F-4E95-98C7-5E55AE7BF312}" type="doc">
      <dgm:prSet loTypeId="urn:microsoft.com/office/officeart/2005/8/layout/hList7" loCatId="list" qsTypeId="urn:microsoft.com/office/officeart/2005/8/quickstyle/simple1" qsCatId="simple" csTypeId="urn:microsoft.com/office/officeart/2005/8/colors/accent1_2" csCatId="accent1" phldr="1"/>
      <dgm:spPr/>
    </dgm:pt>
    <dgm:pt modelId="{815E5FBA-85D1-4616-A578-6F85D57DB6A8}">
      <dgm:prSet phldrT="[Text]" custT="1"/>
      <dgm:spPr>
        <a:solidFill>
          <a:srgbClr val="00B050"/>
        </a:solidFill>
      </dgm:spPr>
      <dgm:t>
        <a:bodyPr/>
        <a:lstStyle/>
        <a:p>
          <a:pPr>
            <a:lnSpc>
              <a:spcPts val="2720"/>
            </a:lnSpc>
            <a:spcAft>
              <a:spcPts val="0"/>
            </a:spcAft>
          </a:pPr>
          <a:r>
            <a:rPr lang="en-US" sz="2800" b="1" i="0">
              <a:latin typeface="Open Sans Semibold" panose="020B0606030504020204" pitchFamily="34" charset="0"/>
              <a:ea typeface="Open Sans Semibold" panose="020B0606030504020204" pitchFamily="34" charset="0"/>
              <a:cs typeface="Open Sans Semibold" panose="020B0606030504020204" pitchFamily="34" charset="0"/>
            </a:rPr>
            <a:t>100%</a:t>
          </a:r>
        </a:p>
        <a:p>
          <a:pPr>
            <a:lnSpc>
              <a:spcPts val="2720"/>
            </a:lnSpc>
            <a:spcAft>
              <a:spcPts val="0"/>
            </a:spcAft>
          </a:pPr>
          <a:r>
            <a:rPr lang="en-US" sz="2800" b="1" i="0">
              <a:latin typeface="Open Sans Semibold" panose="020B0606030504020204" pitchFamily="34" charset="0"/>
              <a:ea typeface="Open Sans Semibold" panose="020B0606030504020204" pitchFamily="34" charset="0"/>
              <a:cs typeface="Open Sans Semibold" panose="020B0606030504020204" pitchFamily="34" charset="0"/>
            </a:rPr>
            <a:t>Distance Learning</a:t>
          </a:r>
        </a:p>
      </dgm:t>
    </dgm:pt>
    <dgm:pt modelId="{3FBA96BB-689B-4AEC-B87D-AEFB3B77F317}" type="parTrans" cxnId="{8A3DF3C0-5D97-4976-89CC-EA005CF49677}">
      <dgm:prSet/>
      <dgm:spPr/>
      <dgm:t>
        <a:bodyPr/>
        <a:lstStyle/>
        <a:p>
          <a:endParaRPr lang="en-US"/>
        </a:p>
      </dgm:t>
    </dgm:pt>
    <dgm:pt modelId="{DEAD9D13-F9E3-4CBF-8FF2-E20144A850E5}" type="sibTrans" cxnId="{8A3DF3C0-5D97-4976-89CC-EA005CF49677}">
      <dgm:prSet/>
      <dgm:spPr/>
      <dgm:t>
        <a:bodyPr/>
        <a:lstStyle/>
        <a:p>
          <a:endParaRPr lang="en-US"/>
        </a:p>
      </dgm:t>
    </dgm:pt>
    <dgm:pt modelId="{E252C842-C597-412B-8D09-BCD26A2CE601}">
      <dgm:prSet phldrT="[Text]" custT="1"/>
      <dgm:spPr>
        <a:solidFill>
          <a:srgbClr val="0070C0"/>
        </a:solidFill>
      </dgm:spPr>
      <dgm:t>
        <a:bodyPr/>
        <a:lstStyle/>
        <a:p>
          <a:pPr>
            <a:lnSpc>
              <a:spcPts val="2880"/>
            </a:lnSpc>
            <a:spcAft>
              <a:spcPts val="0"/>
            </a:spcAft>
          </a:pPr>
          <a:endParaRPr lang="en-US" sz="2400" b="1" i="0">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ts val="2480"/>
            </a:lnSpc>
            <a:spcAft>
              <a:spcPts val="0"/>
            </a:spcAft>
          </a:pPr>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Hybrid Learning</a:t>
          </a:r>
        </a:p>
        <a:p>
          <a:pPr>
            <a:lnSpc>
              <a:spcPts val="2480"/>
            </a:lnSpc>
            <a:spcAft>
              <a:spcPts val="0"/>
            </a:spcAft>
          </a:pPr>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In-Person and Distance </a:t>
          </a:r>
          <a:b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br>
          <a:r>
            <a:rPr lang="en-US" sz="2400" b="1" i="0">
              <a:latin typeface="Open Sans Semibold" panose="020B0606030504020204" pitchFamily="34" charset="0"/>
              <a:ea typeface="Open Sans Semibold" panose="020B0606030504020204" pitchFamily="34" charset="0"/>
              <a:cs typeface="Open Sans Semibold" panose="020B0606030504020204" pitchFamily="34" charset="0"/>
            </a:rPr>
            <a:t>(A/B Schedule)</a:t>
          </a:r>
        </a:p>
      </dgm:t>
    </dgm:pt>
    <dgm:pt modelId="{6150ABB4-AEF2-446E-8C29-7F33938F47DE}" type="parTrans" cxnId="{7E7EA7BC-65D5-4FCE-89F6-4938BE8B588E}">
      <dgm:prSet/>
      <dgm:spPr/>
      <dgm:t>
        <a:bodyPr/>
        <a:lstStyle/>
        <a:p>
          <a:endParaRPr lang="en-US"/>
        </a:p>
      </dgm:t>
    </dgm:pt>
    <dgm:pt modelId="{CF0B8D6E-762B-4CBB-B6AB-153AF46E806C}" type="sibTrans" cxnId="{7E7EA7BC-65D5-4FCE-89F6-4938BE8B588E}">
      <dgm:prSet/>
      <dgm:spPr/>
      <dgm:t>
        <a:bodyPr/>
        <a:lstStyle/>
        <a:p>
          <a:endParaRPr lang="en-US"/>
        </a:p>
      </dgm:t>
    </dgm:pt>
    <dgm:pt modelId="{833C093E-22B6-413B-A4F0-93348354696E}">
      <dgm:prSet phldrT="[Text]" custT="1"/>
      <dgm:spPr>
        <a:solidFill>
          <a:schemeClr val="accent2">
            <a:lumMod val="75000"/>
          </a:schemeClr>
        </a:solidFill>
      </dgm:spPr>
      <dgm:t>
        <a:bodyPr/>
        <a:lstStyle/>
        <a:p>
          <a:pPr>
            <a:lnSpc>
              <a:spcPts val="2860"/>
            </a:lnSpc>
            <a:spcAft>
              <a:spcPts val="0"/>
            </a:spcAft>
          </a:pPr>
          <a:r>
            <a:rPr lang="en-US" sz="2800" b="1" i="0">
              <a:latin typeface="Open Sans Semibold" panose="020B0606030504020204" pitchFamily="34" charset="0"/>
              <a:ea typeface="Open Sans Semibold" panose="020B0606030504020204" pitchFamily="34" charset="0"/>
              <a:cs typeface="Open Sans Semibold" panose="020B0606030504020204" pitchFamily="34" charset="0"/>
            </a:rPr>
            <a:t>100%</a:t>
          </a:r>
        </a:p>
        <a:p>
          <a:pPr>
            <a:lnSpc>
              <a:spcPts val="2860"/>
            </a:lnSpc>
            <a:spcAft>
              <a:spcPts val="0"/>
            </a:spcAft>
          </a:pPr>
          <a:r>
            <a:rPr lang="en-US" sz="2800" b="1" i="0">
              <a:latin typeface="Open Sans Semibold" panose="020B0606030504020204" pitchFamily="34" charset="0"/>
              <a:ea typeface="Open Sans Semibold" panose="020B0606030504020204" pitchFamily="34" charset="0"/>
              <a:cs typeface="Open Sans Semibold" panose="020B0606030504020204" pitchFamily="34" charset="0"/>
            </a:rPr>
            <a:t> In-Person</a:t>
          </a:r>
        </a:p>
      </dgm:t>
    </dgm:pt>
    <dgm:pt modelId="{44A16979-B9A0-4688-8492-A50134F7C93A}" type="parTrans" cxnId="{E5F90801-7186-44D4-8C8E-F91FF4E76F8D}">
      <dgm:prSet/>
      <dgm:spPr/>
      <dgm:t>
        <a:bodyPr/>
        <a:lstStyle/>
        <a:p>
          <a:endParaRPr lang="en-US"/>
        </a:p>
      </dgm:t>
    </dgm:pt>
    <dgm:pt modelId="{A9ACC9AA-3177-461B-81FA-A0EA740C3EDB}" type="sibTrans" cxnId="{E5F90801-7186-44D4-8C8E-F91FF4E76F8D}">
      <dgm:prSet/>
      <dgm:spPr/>
      <dgm:t>
        <a:bodyPr/>
        <a:lstStyle/>
        <a:p>
          <a:endParaRPr lang="en-US"/>
        </a:p>
      </dgm:t>
    </dgm:pt>
    <dgm:pt modelId="{9D210718-C6A2-4790-B972-6C98BF87FCCB}">
      <dgm:prSet/>
      <dgm:spPr/>
      <dgm:t>
        <a:bodyPr/>
        <a:lstStyle/>
        <a:p>
          <a:pPr>
            <a:lnSpc>
              <a:spcPts val="2860"/>
            </a:lnSpc>
            <a:spcAft>
              <a:spcPts val="0"/>
            </a:spcAft>
          </a:pPr>
          <a:r>
            <a:rPr lang="en-US" b="1" i="0">
              <a:latin typeface="Open Sans Semibold" panose="020B0606030504020204" pitchFamily="34" charset="0"/>
              <a:ea typeface="Open Sans Semibold" panose="020B0606030504020204" pitchFamily="34" charset="0"/>
              <a:cs typeface="Open Sans Semibold" panose="020B0606030504020204" pitchFamily="34" charset="0"/>
            </a:rPr>
            <a:t>KCPS Virtual Academy</a:t>
          </a:r>
        </a:p>
      </dgm:t>
    </dgm:pt>
    <dgm:pt modelId="{EC63202F-2B97-4E36-A199-18736C52D16A}" type="parTrans" cxnId="{A56B0019-00AF-4C42-8107-74D4C0B4F7D9}">
      <dgm:prSet/>
      <dgm:spPr/>
      <dgm:t>
        <a:bodyPr/>
        <a:lstStyle/>
        <a:p>
          <a:endParaRPr lang="en-US"/>
        </a:p>
      </dgm:t>
    </dgm:pt>
    <dgm:pt modelId="{1D74972A-6023-4386-B2F4-98B51EBC1FF4}" type="sibTrans" cxnId="{A56B0019-00AF-4C42-8107-74D4C0B4F7D9}">
      <dgm:prSet/>
      <dgm:spPr/>
      <dgm:t>
        <a:bodyPr/>
        <a:lstStyle/>
        <a:p>
          <a:endParaRPr lang="en-US"/>
        </a:p>
      </dgm:t>
    </dgm:pt>
    <dgm:pt modelId="{61CA6E99-0A64-4655-9CE7-CAE322EE8D60}" type="pres">
      <dgm:prSet presAssocID="{20AEA10A-E50F-4E95-98C7-5E55AE7BF312}" presName="Name0" presStyleCnt="0">
        <dgm:presLayoutVars>
          <dgm:dir/>
          <dgm:resizeHandles val="exact"/>
        </dgm:presLayoutVars>
      </dgm:prSet>
      <dgm:spPr/>
    </dgm:pt>
    <dgm:pt modelId="{7AA64A2C-FC60-4B0F-91A4-A774080044E1}" type="pres">
      <dgm:prSet presAssocID="{20AEA10A-E50F-4E95-98C7-5E55AE7BF312}" presName="fgShape" presStyleLbl="fgShp" presStyleIdx="0" presStyleCnt="1" custLinFactNeighborX="0" custLinFactNeighborY="23684"/>
      <dgm:spPr>
        <a:solidFill>
          <a:schemeClr val="accent4"/>
        </a:solidFill>
        <a:ln>
          <a:solidFill>
            <a:schemeClr val="bg2">
              <a:lumMod val="50000"/>
            </a:schemeClr>
          </a:solidFill>
        </a:ln>
      </dgm:spPr>
    </dgm:pt>
    <dgm:pt modelId="{F95A0594-1974-4654-9BE7-F574951FE628}" type="pres">
      <dgm:prSet presAssocID="{20AEA10A-E50F-4E95-98C7-5E55AE7BF312}" presName="linComp" presStyleCnt="0"/>
      <dgm:spPr/>
    </dgm:pt>
    <dgm:pt modelId="{B4A8FB0E-51EA-4F88-90C1-627210A805DC}" type="pres">
      <dgm:prSet presAssocID="{815E5FBA-85D1-4616-A578-6F85D57DB6A8}" presName="compNode" presStyleCnt="0"/>
      <dgm:spPr/>
    </dgm:pt>
    <dgm:pt modelId="{0617A851-899E-4D39-AB31-DD22EB84A76A}" type="pres">
      <dgm:prSet presAssocID="{815E5FBA-85D1-4616-A578-6F85D57DB6A8}" presName="bkgdShape" presStyleLbl="node1" presStyleIdx="0" presStyleCnt="4"/>
      <dgm:spPr/>
    </dgm:pt>
    <dgm:pt modelId="{60EC15DA-3E5B-46F1-907A-BCD701ADDBA1}" type="pres">
      <dgm:prSet presAssocID="{815E5FBA-85D1-4616-A578-6F85D57DB6A8}" presName="nodeTx" presStyleLbl="node1" presStyleIdx="0" presStyleCnt="4">
        <dgm:presLayoutVars>
          <dgm:bulletEnabled val="1"/>
        </dgm:presLayoutVars>
      </dgm:prSet>
      <dgm:spPr/>
    </dgm:pt>
    <dgm:pt modelId="{BBF3D175-E4F9-4381-A1BC-43E0BB9FD54C}" type="pres">
      <dgm:prSet presAssocID="{815E5FBA-85D1-4616-A578-6F85D57DB6A8}" presName="invisiNode" presStyleLbl="node1" presStyleIdx="0" presStyleCnt="4"/>
      <dgm:spPr/>
    </dgm:pt>
    <dgm:pt modelId="{6F592FE2-3E2E-4FD0-8634-2F32F1FBB7A2}" type="pres">
      <dgm:prSet presAssocID="{815E5FBA-85D1-4616-A578-6F85D57DB6A8}"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dgm:spPr>
    </dgm:pt>
    <dgm:pt modelId="{9F0E9E25-B353-4050-A65D-55ED1427C105}" type="pres">
      <dgm:prSet presAssocID="{DEAD9D13-F9E3-4CBF-8FF2-E20144A850E5}" presName="sibTrans" presStyleLbl="sibTrans2D1" presStyleIdx="0" presStyleCnt="0"/>
      <dgm:spPr/>
    </dgm:pt>
    <dgm:pt modelId="{601A639B-C0C8-4336-AF68-9066EA38E1E2}" type="pres">
      <dgm:prSet presAssocID="{E252C842-C597-412B-8D09-BCD26A2CE601}" presName="compNode" presStyleCnt="0"/>
      <dgm:spPr/>
    </dgm:pt>
    <dgm:pt modelId="{F71B20FD-23F5-4BBA-B7B9-709D1D0F5C33}" type="pres">
      <dgm:prSet presAssocID="{E252C842-C597-412B-8D09-BCD26A2CE601}" presName="bkgdShape" presStyleLbl="node1" presStyleIdx="1" presStyleCnt="4"/>
      <dgm:spPr/>
    </dgm:pt>
    <dgm:pt modelId="{5FD6CD87-7B77-432F-A349-3ECD3B5783A0}" type="pres">
      <dgm:prSet presAssocID="{E252C842-C597-412B-8D09-BCD26A2CE601}" presName="nodeTx" presStyleLbl="node1" presStyleIdx="1" presStyleCnt="4">
        <dgm:presLayoutVars>
          <dgm:bulletEnabled val="1"/>
        </dgm:presLayoutVars>
      </dgm:prSet>
      <dgm:spPr/>
    </dgm:pt>
    <dgm:pt modelId="{630801C6-E6E0-4C95-8918-73EB43AA6B7D}" type="pres">
      <dgm:prSet presAssocID="{E252C842-C597-412B-8D09-BCD26A2CE601}" presName="invisiNode" presStyleLbl="node1" presStyleIdx="1" presStyleCnt="4"/>
      <dgm:spPr/>
    </dgm:pt>
    <dgm:pt modelId="{42661BAA-F479-4BD5-B867-CF6ABA6DF62C}" type="pres">
      <dgm:prSet presAssocID="{E252C842-C597-412B-8D09-BCD26A2CE601}" presName="imagNod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D3E67FC5-ECA2-49E3-B088-32A9370AE9DE}" type="pres">
      <dgm:prSet presAssocID="{CF0B8D6E-762B-4CBB-B6AB-153AF46E806C}" presName="sibTrans" presStyleLbl="sibTrans2D1" presStyleIdx="0" presStyleCnt="0"/>
      <dgm:spPr/>
    </dgm:pt>
    <dgm:pt modelId="{7D2A5544-0907-4359-A0C4-2F338C9E7D8A}" type="pres">
      <dgm:prSet presAssocID="{833C093E-22B6-413B-A4F0-93348354696E}" presName="compNode" presStyleCnt="0"/>
      <dgm:spPr/>
    </dgm:pt>
    <dgm:pt modelId="{DCE7EB8D-A465-42EB-8C86-737AEDAB6575}" type="pres">
      <dgm:prSet presAssocID="{833C093E-22B6-413B-A4F0-93348354696E}" presName="bkgdShape" presStyleLbl="node1" presStyleIdx="2" presStyleCnt="4"/>
      <dgm:spPr/>
    </dgm:pt>
    <dgm:pt modelId="{6AA41D72-29E1-4126-BFFD-1DE40A970769}" type="pres">
      <dgm:prSet presAssocID="{833C093E-22B6-413B-A4F0-93348354696E}" presName="nodeTx" presStyleLbl="node1" presStyleIdx="2" presStyleCnt="4">
        <dgm:presLayoutVars>
          <dgm:bulletEnabled val="1"/>
        </dgm:presLayoutVars>
      </dgm:prSet>
      <dgm:spPr/>
    </dgm:pt>
    <dgm:pt modelId="{522B1C61-4372-4243-9D31-C5A6B1E2964C}" type="pres">
      <dgm:prSet presAssocID="{833C093E-22B6-413B-A4F0-93348354696E}" presName="invisiNode" presStyleLbl="node1" presStyleIdx="2" presStyleCnt="4"/>
      <dgm:spPr/>
    </dgm:pt>
    <dgm:pt modelId="{894304E3-E1FF-48B8-80F0-1EBCA139E2A6}" type="pres">
      <dgm:prSet presAssocID="{833C093E-22B6-413B-A4F0-93348354696E}" presName="imagNod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4000" r="-14000"/>
          </a:stretch>
        </a:blipFill>
      </dgm:spPr>
    </dgm:pt>
    <dgm:pt modelId="{5C13FD9F-9648-42BE-9C81-F9BEB55CB671}" type="pres">
      <dgm:prSet presAssocID="{A9ACC9AA-3177-461B-81FA-A0EA740C3EDB}" presName="sibTrans" presStyleLbl="sibTrans2D1" presStyleIdx="0" presStyleCnt="0"/>
      <dgm:spPr/>
    </dgm:pt>
    <dgm:pt modelId="{F837D197-91D9-47B2-B1AC-ABBDAF12BA77}" type="pres">
      <dgm:prSet presAssocID="{9D210718-C6A2-4790-B972-6C98BF87FCCB}" presName="compNode" presStyleCnt="0"/>
      <dgm:spPr/>
    </dgm:pt>
    <dgm:pt modelId="{AECF1117-E9C2-4E50-A669-00430A7A60F1}" type="pres">
      <dgm:prSet presAssocID="{9D210718-C6A2-4790-B972-6C98BF87FCCB}" presName="bkgdShape" presStyleLbl="node1" presStyleIdx="3" presStyleCnt="4" custLinFactNeighborX="1211" custLinFactNeighborY="-7340"/>
      <dgm:spPr/>
    </dgm:pt>
    <dgm:pt modelId="{A2D48D08-7E06-4A05-88D3-3C0D21BB875C}" type="pres">
      <dgm:prSet presAssocID="{9D210718-C6A2-4790-B972-6C98BF87FCCB}" presName="nodeTx" presStyleLbl="node1" presStyleIdx="3" presStyleCnt="4">
        <dgm:presLayoutVars>
          <dgm:bulletEnabled val="1"/>
        </dgm:presLayoutVars>
      </dgm:prSet>
      <dgm:spPr/>
    </dgm:pt>
    <dgm:pt modelId="{0D735497-190E-4DFE-A6F4-B192EC0CBDF5}" type="pres">
      <dgm:prSet presAssocID="{9D210718-C6A2-4790-B972-6C98BF87FCCB}" presName="invisiNode" presStyleLbl="node1" presStyleIdx="3" presStyleCnt="4"/>
      <dgm:spPr/>
    </dgm:pt>
    <dgm:pt modelId="{F494A9CC-7012-4C89-ABDF-01D09E7C2BB8}" type="pres">
      <dgm:prSet presAssocID="{9D210718-C6A2-4790-B972-6C98BF87FCCB}"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51000" r="-51000"/>
          </a:stretch>
        </a:blipFill>
      </dgm:spPr>
    </dgm:pt>
  </dgm:ptLst>
  <dgm:cxnLst>
    <dgm:cxn modelId="{E5F90801-7186-44D4-8C8E-F91FF4E76F8D}" srcId="{20AEA10A-E50F-4E95-98C7-5E55AE7BF312}" destId="{833C093E-22B6-413B-A4F0-93348354696E}" srcOrd="2" destOrd="0" parTransId="{44A16979-B9A0-4688-8492-A50134F7C93A}" sibTransId="{A9ACC9AA-3177-461B-81FA-A0EA740C3EDB}"/>
    <dgm:cxn modelId="{CE045914-1234-4034-ABEF-F6D5EFAF3253}" type="presOf" srcId="{CF0B8D6E-762B-4CBB-B6AB-153AF46E806C}" destId="{D3E67FC5-ECA2-49E3-B088-32A9370AE9DE}" srcOrd="0" destOrd="0" presId="urn:microsoft.com/office/officeart/2005/8/layout/hList7"/>
    <dgm:cxn modelId="{A56B0019-00AF-4C42-8107-74D4C0B4F7D9}" srcId="{20AEA10A-E50F-4E95-98C7-5E55AE7BF312}" destId="{9D210718-C6A2-4790-B972-6C98BF87FCCB}" srcOrd="3" destOrd="0" parTransId="{EC63202F-2B97-4E36-A199-18736C52D16A}" sibTransId="{1D74972A-6023-4386-B2F4-98B51EBC1FF4}"/>
    <dgm:cxn modelId="{EB273B20-5048-45FE-A5DD-A5B68CBCCA13}" type="presOf" srcId="{833C093E-22B6-413B-A4F0-93348354696E}" destId="{6AA41D72-29E1-4126-BFFD-1DE40A970769}" srcOrd="1" destOrd="0" presId="urn:microsoft.com/office/officeart/2005/8/layout/hList7"/>
    <dgm:cxn modelId="{D758A929-6F29-4549-A47E-A0AB07F98C6B}" type="presOf" srcId="{E252C842-C597-412B-8D09-BCD26A2CE601}" destId="{5FD6CD87-7B77-432F-A349-3ECD3B5783A0}" srcOrd="1" destOrd="0" presId="urn:microsoft.com/office/officeart/2005/8/layout/hList7"/>
    <dgm:cxn modelId="{13A7924A-2FEE-4380-8A6F-C50A91BE7D55}" type="presOf" srcId="{833C093E-22B6-413B-A4F0-93348354696E}" destId="{DCE7EB8D-A465-42EB-8C86-737AEDAB6575}" srcOrd="0" destOrd="0" presId="urn:microsoft.com/office/officeart/2005/8/layout/hList7"/>
    <dgm:cxn modelId="{6EFD4B5A-1C5F-43B7-9575-BB5E544D03BD}" type="presOf" srcId="{815E5FBA-85D1-4616-A578-6F85D57DB6A8}" destId="{0617A851-899E-4D39-AB31-DD22EB84A76A}" srcOrd="0" destOrd="0" presId="urn:microsoft.com/office/officeart/2005/8/layout/hList7"/>
    <dgm:cxn modelId="{FB47AA9F-A7C4-4D69-8005-108CC131B4AE}" type="presOf" srcId="{20AEA10A-E50F-4E95-98C7-5E55AE7BF312}" destId="{61CA6E99-0A64-4655-9CE7-CAE322EE8D60}" srcOrd="0" destOrd="0" presId="urn:microsoft.com/office/officeart/2005/8/layout/hList7"/>
    <dgm:cxn modelId="{FB75FBB8-2FE0-47FA-8703-B91D45171388}" type="presOf" srcId="{9D210718-C6A2-4790-B972-6C98BF87FCCB}" destId="{AECF1117-E9C2-4E50-A669-00430A7A60F1}" srcOrd="0" destOrd="0" presId="urn:microsoft.com/office/officeart/2005/8/layout/hList7"/>
    <dgm:cxn modelId="{7E7EA7BC-65D5-4FCE-89F6-4938BE8B588E}" srcId="{20AEA10A-E50F-4E95-98C7-5E55AE7BF312}" destId="{E252C842-C597-412B-8D09-BCD26A2CE601}" srcOrd="1" destOrd="0" parTransId="{6150ABB4-AEF2-446E-8C29-7F33938F47DE}" sibTransId="{CF0B8D6E-762B-4CBB-B6AB-153AF46E806C}"/>
    <dgm:cxn modelId="{67ACB7BD-F0FA-48D5-9FBB-FD6074B7AF75}" type="presOf" srcId="{A9ACC9AA-3177-461B-81FA-A0EA740C3EDB}" destId="{5C13FD9F-9648-42BE-9C81-F9BEB55CB671}" srcOrd="0" destOrd="0" presId="urn:microsoft.com/office/officeart/2005/8/layout/hList7"/>
    <dgm:cxn modelId="{8A3DF3C0-5D97-4976-89CC-EA005CF49677}" srcId="{20AEA10A-E50F-4E95-98C7-5E55AE7BF312}" destId="{815E5FBA-85D1-4616-A578-6F85D57DB6A8}" srcOrd="0" destOrd="0" parTransId="{3FBA96BB-689B-4AEC-B87D-AEFB3B77F317}" sibTransId="{DEAD9D13-F9E3-4CBF-8FF2-E20144A850E5}"/>
    <dgm:cxn modelId="{273FE7CE-9992-4C9D-88A2-4A6B2CE1487D}" type="presOf" srcId="{815E5FBA-85D1-4616-A578-6F85D57DB6A8}" destId="{60EC15DA-3E5B-46F1-907A-BCD701ADDBA1}" srcOrd="1" destOrd="0" presId="urn:microsoft.com/office/officeart/2005/8/layout/hList7"/>
    <dgm:cxn modelId="{8A5C3CE1-CF4B-4E40-8E4C-BF4E2EF67C2D}" type="presOf" srcId="{DEAD9D13-F9E3-4CBF-8FF2-E20144A850E5}" destId="{9F0E9E25-B353-4050-A65D-55ED1427C105}" srcOrd="0" destOrd="0" presId="urn:microsoft.com/office/officeart/2005/8/layout/hList7"/>
    <dgm:cxn modelId="{0CD6C9EE-E085-4A2C-832F-A320A5E3015B}" type="presOf" srcId="{9D210718-C6A2-4790-B972-6C98BF87FCCB}" destId="{A2D48D08-7E06-4A05-88D3-3C0D21BB875C}" srcOrd="1" destOrd="0" presId="urn:microsoft.com/office/officeart/2005/8/layout/hList7"/>
    <dgm:cxn modelId="{F8684DF2-36DA-4C9D-AA88-12F68B12FD1F}" type="presOf" srcId="{E252C842-C597-412B-8D09-BCD26A2CE601}" destId="{F71B20FD-23F5-4BBA-B7B9-709D1D0F5C33}" srcOrd="0" destOrd="0" presId="urn:microsoft.com/office/officeart/2005/8/layout/hList7"/>
    <dgm:cxn modelId="{EA869089-EF30-493D-A19F-87D3EF871A6C}" type="presParOf" srcId="{61CA6E99-0A64-4655-9CE7-CAE322EE8D60}" destId="{7AA64A2C-FC60-4B0F-91A4-A774080044E1}" srcOrd="0" destOrd="0" presId="urn:microsoft.com/office/officeart/2005/8/layout/hList7"/>
    <dgm:cxn modelId="{5FEEC62C-9D14-4B2D-AC38-6AD6CEA627FA}" type="presParOf" srcId="{61CA6E99-0A64-4655-9CE7-CAE322EE8D60}" destId="{F95A0594-1974-4654-9BE7-F574951FE628}" srcOrd="1" destOrd="0" presId="urn:microsoft.com/office/officeart/2005/8/layout/hList7"/>
    <dgm:cxn modelId="{8ADDC3D3-716A-4BD7-9075-C35B308F50AC}" type="presParOf" srcId="{F95A0594-1974-4654-9BE7-F574951FE628}" destId="{B4A8FB0E-51EA-4F88-90C1-627210A805DC}" srcOrd="0" destOrd="0" presId="urn:microsoft.com/office/officeart/2005/8/layout/hList7"/>
    <dgm:cxn modelId="{2FECC2B4-7CEB-45BB-9D1E-22D65DF02643}" type="presParOf" srcId="{B4A8FB0E-51EA-4F88-90C1-627210A805DC}" destId="{0617A851-899E-4D39-AB31-DD22EB84A76A}" srcOrd="0" destOrd="0" presId="urn:microsoft.com/office/officeart/2005/8/layout/hList7"/>
    <dgm:cxn modelId="{67704371-0E0E-4C62-9613-2C99381A56AD}" type="presParOf" srcId="{B4A8FB0E-51EA-4F88-90C1-627210A805DC}" destId="{60EC15DA-3E5B-46F1-907A-BCD701ADDBA1}" srcOrd="1" destOrd="0" presId="urn:microsoft.com/office/officeart/2005/8/layout/hList7"/>
    <dgm:cxn modelId="{D8A05C73-DF54-46B3-98A1-96527653752B}" type="presParOf" srcId="{B4A8FB0E-51EA-4F88-90C1-627210A805DC}" destId="{BBF3D175-E4F9-4381-A1BC-43E0BB9FD54C}" srcOrd="2" destOrd="0" presId="urn:microsoft.com/office/officeart/2005/8/layout/hList7"/>
    <dgm:cxn modelId="{790DE8F0-AFD5-405A-99C8-28F14AE7CBF0}" type="presParOf" srcId="{B4A8FB0E-51EA-4F88-90C1-627210A805DC}" destId="{6F592FE2-3E2E-4FD0-8634-2F32F1FBB7A2}" srcOrd="3" destOrd="0" presId="urn:microsoft.com/office/officeart/2005/8/layout/hList7"/>
    <dgm:cxn modelId="{6DD43C2A-BFA3-43DA-9FD8-6BCB3EE342A2}" type="presParOf" srcId="{F95A0594-1974-4654-9BE7-F574951FE628}" destId="{9F0E9E25-B353-4050-A65D-55ED1427C105}" srcOrd="1" destOrd="0" presId="urn:microsoft.com/office/officeart/2005/8/layout/hList7"/>
    <dgm:cxn modelId="{7E2541CF-F0E1-4819-874A-8249A9286BD3}" type="presParOf" srcId="{F95A0594-1974-4654-9BE7-F574951FE628}" destId="{601A639B-C0C8-4336-AF68-9066EA38E1E2}" srcOrd="2" destOrd="0" presId="urn:microsoft.com/office/officeart/2005/8/layout/hList7"/>
    <dgm:cxn modelId="{EC6FE123-4D44-460D-8B41-18880C00DA96}" type="presParOf" srcId="{601A639B-C0C8-4336-AF68-9066EA38E1E2}" destId="{F71B20FD-23F5-4BBA-B7B9-709D1D0F5C33}" srcOrd="0" destOrd="0" presId="urn:microsoft.com/office/officeart/2005/8/layout/hList7"/>
    <dgm:cxn modelId="{79C915B1-F2B8-4747-AEDF-1AF9B90E91DB}" type="presParOf" srcId="{601A639B-C0C8-4336-AF68-9066EA38E1E2}" destId="{5FD6CD87-7B77-432F-A349-3ECD3B5783A0}" srcOrd="1" destOrd="0" presId="urn:microsoft.com/office/officeart/2005/8/layout/hList7"/>
    <dgm:cxn modelId="{94532752-02C9-487B-8CA9-00945E8CB37B}" type="presParOf" srcId="{601A639B-C0C8-4336-AF68-9066EA38E1E2}" destId="{630801C6-E6E0-4C95-8918-73EB43AA6B7D}" srcOrd="2" destOrd="0" presId="urn:microsoft.com/office/officeart/2005/8/layout/hList7"/>
    <dgm:cxn modelId="{753CE95C-62A5-4A7B-BD33-C454C8E202E2}" type="presParOf" srcId="{601A639B-C0C8-4336-AF68-9066EA38E1E2}" destId="{42661BAA-F479-4BD5-B867-CF6ABA6DF62C}" srcOrd="3" destOrd="0" presId="urn:microsoft.com/office/officeart/2005/8/layout/hList7"/>
    <dgm:cxn modelId="{5FA3DA1B-2F86-4456-8730-EBE4F50B5442}" type="presParOf" srcId="{F95A0594-1974-4654-9BE7-F574951FE628}" destId="{D3E67FC5-ECA2-49E3-B088-32A9370AE9DE}" srcOrd="3" destOrd="0" presId="urn:microsoft.com/office/officeart/2005/8/layout/hList7"/>
    <dgm:cxn modelId="{1E276157-3828-4C51-851D-E50D06A35547}" type="presParOf" srcId="{F95A0594-1974-4654-9BE7-F574951FE628}" destId="{7D2A5544-0907-4359-A0C4-2F338C9E7D8A}" srcOrd="4" destOrd="0" presId="urn:microsoft.com/office/officeart/2005/8/layout/hList7"/>
    <dgm:cxn modelId="{3AEDF70D-C0FD-43DC-A451-122D410E80A7}" type="presParOf" srcId="{7D2A5544-0907-4359-A0C4-2F338C9E7D8A}" destId="{DCE7EB8D-A465-42EB-8C86-737AEDAB6575}" srcOrd="0" destOrd="0" presId="urn:microsoft.com/office/officeart/2005/8/layout/hList7"/>
    <dgm:cxn modelId="{F695D93D-FD4D-4716-8827-112C8FD86EA5}" type="presParOf" srcId="{7D2A5544-0907-4359-A0C4-2F338C9E7D8A}" destId="{6AA41D72-29E1-4126-BFFD-1DE40A970769}" srcOrd="1" destOrd="0" presId="urn:microsoft.com/office/officeart/2005/8/layout/hList7"/>
    <dgm:cxn modelId="{1C9C04A2-2751-47A1-8367-7A1476D9B851}" type="presParOf" srcId="{7D2A5544-0907-4359-A0C4-2F338C9E7D8A}" destId="{522B1C61-4372-4243-9D31-C5A6B1E2964C}" srcOrd="2" destOrd="0" presId="urn:microsoft.com/office/officeart/2005/8/layout/hList7"/>
    <dgm:cxn modelId="{D229A22B-64C2-45D4-B2FC-84A4E228AC0D}" type="presParOf" srcId="{7D2A5544-0907-4359-A0C4-2F338C9E7D8A}" destId="{894304E3-E1FF-48B8-80F0-1EBCA139E2A6}" srcOrd="3" destOrd="0" presId="urn:microsoft.com/office/officeart/2005/8/layout/hList7"/>
    <dgm:cxn modelId="{9FF9FAFB-C041-44AD-B612-F6740D2163E1}" type="presParOf" srcId="{F95A0594-1974-4654-9BE7-F574951FE628}" destId="{5C13FD9F-9648-42BE-9C81-F9BEB55CB671}" srcOrd="5" destOrd="0" presId="urn:microsoft.com/office/officeart/2005/8/layout/hList7"/>
    <dgm:cxn modelId="{D230D3E0-5491-4B2F-9B39-1E7083F8EB68}" type="presParOf" srcId="{F95A0594-1974-4654-9BE7-F574951FE628}" destId="{F837D197-91D9-47B2-B1AC-ABBDAF12BA77}" srcOrd="6" destOrd="0" presId="urn:microsoft.com/office/officeart/2005/8/layout/hList7"/>
    <dgm:cxn modelId="{19B15E09-4138-4D8D-9225-8512AAE4BEDC}" type="presParOf" srcId="{F837D197-91D9-47B2-B1AC-ABBDAF12BA77}" destId="{AECF1117-E9C2-4E50-A669-00430A7A60F1}" srcOrd="0" destOrd="0" presId="urn:microsoft.com/office/officeart/2005/8/layout/hList7"/>
    <dgm:cxn modelId="{6F32AB95-5BBC-4344-81AE-CF1B1C2FC2C7}" type="presParOf" srcId="{F837D197-91D9-47B2-B1AC-ABBDAF12BA77}" destId="{A2D48D08-7E06-4A05-88D3-3C0D21BB875C}" srcOrd="1" destOrd="0" presId="urn:microsoft.com/office/officeart/2005/8/layout/hList7"/>
    <dgm:cxn modelId="{AC94300E-F9B2-4674-A6B4-2687E8545D4E}" type="presParOf" srcId="{F837D197-91D9-47B2-B1AC-ABBDAF12BA77}" destId="{0D735497-190E-4DFE-A6F4-B192EC0CBDF5}" srcOrd="2" destOrd="0" presId="urn:microsoft.com/office/officeart/2005/8/layout/hList7"/>
    <dgm:cxn modelId="{1FD2FC71-89A9-4620-A09F-396031E8C2E7}" type="presParOf" srcId="{F837D197-91D9-47B2-B1AC-ABBDAF12BA77}" destId="{F494A9CC-7012-4C89-ABDF-01D09E7C2BB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6AEDB-D76D-4F86-9791-D2F470C6E01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CF0717-4A34-45FD-8F44-C9B2F89B3872}">
      <dgm:prSet phldrT="[Text]"/>
      <dgm:spPr>
        <a:solidFill>
          <a:schemeClr val="accent1">
            <a:lumMod val="50000"/>
          </a:schemeClr>
        </a:solidFill>
      </dgm:spPr>
      <dgm:t>
        <a:bodyPr/>
        <a:lstStyle/>
        <a:p>
          <a:r>
            <a:rPr lang="en-US"/>
            <a:t>Late Start 9/8/20</a:t>
          </a:r>
        </a:p>
      </dgm:t>
    </dgm:pt>
    <dgm:pt modelId="{802FDBBB-8A57-48B9-9405-B610D841F2F2}" type="parTrans" cxnId="{2E4D9DE6-BCE5-4113-8276-FA61D0A15B25}">
      <dgm:prSet/>
      <dgm:spPr/>
      <dgm:t>
        <a:bodyPr/>
        <a:lstStyle/>
        <a:p>
          <a:endParaRPr lang="en-US"/>
        </a:p>
      </dgm:t>
    </dgm:pt>
    <dgm:pt modelId="{EFBBE34D-7D3C-43B3-8AE0-1A0FF067FC0D}" type="sibTrans" cxnId="{2E4D9DE6-BCE5-4113-8276-FA61D0A15B25}">
      <dgm:prSet/>
      <dgm:spPr>
        <a:solidFill>
          <a:schemeClr val="tx1"/>
        </a:solidFill>
      </dgm:spPr>
      <dgm:t>
        <a:bodyPr/>
        <a:lstStyle/>
        <a:p>
          <a:endParaRPr lang="en-US"/>
        </a:p>
      </dgm:t>
    </dgm:pt>
    <dgm:pt modelId="{1A208BED-65FC-4FFA-8271-C1D147409A98}">
      <dgm:prSet phldrT="[Text]"/>
      <dgm:spPr>
        <a:solidFill>
          <a:schemeClr val="accent1">
            <a:lumMod val="75000"/>
          </a:schemeClr>
        </a:solidFill>
      </dgm:spPr>
      <dgm:t>
        <a:bodyPr/>
        <a:lstStyle/>
        <a:p>
          <a:r>
            <a:rPr lang="en-US"/>
            <a:t>Phase I:</a:t>
          </a:r>
        </a:p>
        <a:p>
          <a:r>
            <a:rPr lang="en-US"/>
            <a:t>100% Distance Learning</a:t>
          </a:r>
        </a:p>
      </dgm:t>
    </dgm:pt>
    <dgm:pt modelId="{BE3C572C-63D3-4340-8EC1-E0CD2698CE1B}" type="parTrans" cxnId="{0F39F00D-B79E-44F8-8B59-04E383624C93}">
      <dgm:prSet/>
      <dgm:spPr/>
      <dgm:t>
        <a:bodyPr/>
        <a:lstStyle/>
        <a:p>
          <a:endParaRPr lang="en-US"/>
        </a:p>
      </dgm:t>
    </dgm:pt>
    <dgm:pt modelId="{EEBF18F7-7C5F-403D-90B2-A3E4641C4088}" type="sibTrans" cxnId="{0F39F00D-B79E-44F8-8B59-04E383624C93}">
      <dgm:prSet/>
      <dgm:spPr>
        <a:solidFill>
          <a:schemeClr val="tx1"/>
        </a:solidFill>
      </dgm:spPr>
      <dgm:t>
        <a:bodyPr/>
        <a:lstStyle/>
        <a:p>
          <a:endParaRPr lang="en-US"/>
        </a:p>
      </dgm:t>
    </dgm:pt>
    <dgm:pt modelId="{C33A3D6A-ECAC-4F7A-9E92-85DC72B264D0}">
      <dgm:prSet phldrT="[Text]"/>
      <dgm:spPr>
        <a:solidFill>
          <a:schemeClr val="accent1">
            <a:lumMod val="60000"/>
            <a:lumOff val="40000"/>
          </a:schemeClr>
        </a:solidFill>
      </dgm:spPr>
      <dgm:t>
        <a:bodyPr/>
        <a:lstStyle/>
        <a:p>
          <a:r>
            <a:rPr lang="en-US"/>
            <a:t>Phase II:</a:t>
          </a:r>
        </a:p>
        <a:p>
          <a:r>
            <a:rPr lang="en-US"/>
            <a:t>PK-3 In-Person</a:t>
          </a:r>
        </a:p>
      </dgm:t>
    </dgm:pt>
    <dgm:pt modelId="{3A1EA0EB-8979-48ED-BF39-5B3ACC6685BA}" type="parTrans" cxnId="{D3294F6E-CF2D-47C2-88EF-ECA17B57225A}">
      <dgm:prSet/>
      <dgm:spPr/>
      <dgm:t>
        <a:bodyPr/>
        <a:lstStyle/>
        <a:p>
          <a:endParaRPr lang="en-US"/>
        </a:p>
      </dgm:t>
    </dgm:pt>
    <dgm:pt modelId="{87BC03EF-2E48-411C-BB36-84AC105140A8}" type="sibTrans" cxnId="{D3294F6E-CF2D-47C2-88EF-ECA17B57225A}">
      <dgm:prSet/>
      <dgm:spPr>
        <a:solidFill>
          <a:schemeClr val="tx1"/>
        </a:solidFill>
      </dgm:spPr>
      <dgm:t>
        <a:bodyPr/>
        <a:lstStyle/>
        <a:p>
          <a:endParaRPr lang="en-US"/>
        </a:p>
      </dgm:t>
    </dgm:pt>
    <dgm:pt modelId="{A51D96E2-B327-477C-80FC-69351085299B}">
      <dgm:prSet phldrT="[Text]"/>
      <dgm:spPr>
        <a:solidFill>
          <a:schemeClr val="accent1">
            <a:lumMod val="60000"/>
            <a:lumOff val="40000"/>
          </a:schemeClr>
        </a:solidFill>
      </dgm:spPr>
      <dgm:t>
        <a:bodyPr/>
        <a:lstStyle/>
        <a:p>
          <a:r>
            <a:rPr lang="en-US"/>
            <a:t>Phase III:</a:t>
          </a:r>
        </a:p>
        <a:p>
          <a:r>
            <a:rPr lang="en-US"/>
            <a:t>4-8 Hybrid</a:t>
          </a:r>
        </a:p>
      </dgm:t>
    </dgm:pt>
    <dgm:pt modelId="{E3DF07F1-6BCA-4C12-AF33-65284DE085D0}" type="parTrans" cxnId="{4D108C4E-3A5B-429A-AA6C-EA64763FC290}">
      <dgm:prSet/>
      <dgm:spPr/>
      <dgm:t>
        <a:bodyPr/>
        <a:lstStyle/>
        <a:p>
          <a:endParaRPr lang="en-US"/>
        </a:p>
      </dgm:t>
    </dgm:pt>
    <dgm:pt modelId="{F58C08FB-548A-456D-892B-7BB329660117}" type="sibTrans" cxnId="{4D108C4E-3A5B-429A-AA6C-EA64763FC290}">
      <dgm:prSet/>
      <dgm:spPr>
        <a:solidFill>
          <a:schemeClr val="tx1"/>
        </a:solidFill>
      </dgm:spPr>
      <dgm:t>
        <a:bodyPr/>
        <a:lstStyle/>
        <a:p>
          <a:endParaRPr lang="en-US"/>
        </a:p>
      </dgm:t>
    </dgm:pt>
    <dgm:pt modelId="{1636847C-5502-4863-93CC-10BB4B7A7404}">
      <dgm:prSet phldrT="[Text]"/>
      <dgm:spPr>
        <a:solidFill>
          <a:schemeClr val="accent1">
            <a:lumMod val="60000"/>
            <a:lumOff val="40000"/>
          </a:schemeClr>
        </a:solidFill>
      </dgm:spPr>
      <dgm:t>
        <a:bodyPr/>
        <a:lstStyle/>
        <a:p>
          <a:r>
            <a:rPr lang="en-US"/>
            <a:t>Phase IV:</a:t>
          </a:r>
        </a:p>
        <a:p>
          <a:r>
            <a:rPr lang="en-US"/>
            <a:t>9-12 Hybrid</a:t>
          </a:r>
        </a:p>
      </dgm:t>
    </dgm:pt>
    <dgm:pt modelId="{A938D8D0-DC8E-40EF-A4A6-8E3B25DD8492}" type="parTrans" cxnId="{0B4746EC-019B-4C2E-A17B-1DA6A4119A8A}">
      <dgm:prSet/>
      <dgm:spPr/>
      <dgm:t>
        <a:bodyPr/>
        <a:lstStyle/>
        <a:p>
          <a:endParaRPr lang="en-US"/>
        </a:p>
      </dgm:t>
    </dgm:pt>
    <dgm:pt modelId="{5DC7D4C9-8088-4746-9514-A85FECC9A8FE}" type="sibTrans" cxnId="{0B4746EC-019B-4C2E-A17B-1DA6A4119A8A}">
      <dgm:prSet/>
      <dgm:spPr>
        <a:solidFill>
          <a:schemeClr val="tx1"/>
        </a:solidFill>
      </dgm:spPr>
      <dgm:t>
        <a:bodyPr/>
        <a:lstStyle/>
        <a:p>
          <a:endParaRPr lang="en-US"/>
        </a:p>
      </dgm:t>
    </dgm:pt>
    <dgm:pt modelId="{8DE41D2D-A96C-4348-8698-5576944B4F6D}">
      <dgm:prSet/>
      <dgm:spPr/>
      <dgm:t>
        <a:bodyPr/>
        <a:lstStyle/>
        <a:p>
          <a:r>
            <a:rPr lang="en-US"/>
            <a:t>Phase V:</a:t>
          </a:r>
        </a:p>
        <a:p>
          <a:endParaRPr lang="en-US"/>
        </a:p>
        <a:p>
          <a:r>
            <a:rPr lang="en-US"/>
            <a:t>100% In-Person</a:t>
          </a:r>
        </a:p>
      </dgm:t>
    </dgm:pt>
    <dgm:pt modelId="{C93220ED-4CFF-4D7F-8DC2-14440223A9A6}" type="parTrans" cxnId="{FDFB5977-F201-47DA-B471-B3FAC42748EC}">
      <dgm:prSet/>
      <dgm:spPr/>
      <dgm:t>
        <a:bodyPr/>
        <a:lstStyle/>
        <a:p>
          <a:endParaRPr lang="en-US"/>
        </a:p>
      </dgm:t>
    </dgm:pt>
    <dgm:pt modelId="{346D78B9-9C96-4877-BD0B-276628823008}" type="sibTrans" cxnId="{FDFB5977-F201-47DA-B471-B3FAC42748EC}">
      <dgm:prSet/>
      <dgm:spPr>
        <a:solidFill>
          <a:schemeClr val="tx1"/>
        </a:solidFill>
      </dgm:spPr>
      <dgm:t>
        <a:bodyPr/>
        <a:lstStyle/>
        <a:p>
          <a:endParaRPr lang="en-US"/>
        </a:p>
      </dgm:t>
    </dgm:pt>
    <dgm:pt modelId="{9DCD74E9-2E88-4B66-9A20-9108537B235D}" type="pres">
      <dgm:prSet presAssocID="{68C6AEDB-D76D-4F86-9791-D2F470C6E012}" presName="cycle" presStyleCnt="0">
        <dgm:presLayoutVars>
          <dgm:dir/>
          <dgm:resizeHandles val="exact"/>
        </dgm:presLayoutVars>
      </dgm:prSet>
      <dgm:spPr/>
    </dgm:pt>
    <dgm:pt modelId="{E3074733-EA73-412F-B463-A1E81D75E4FB}" type="pres">
      <dgm:prSet presAssocID="{1ECF0717-4A34-45FD-8F44-C9B2F89B3872}" presName="node" presStyleLbl="node1" presStyleIdx="0" presStyleCnt="6">
        <dgm:presLayoutVars>
          <dgm:bulletEnabled val="1"/>
        </dgm:presLayoutVars>
      </dgm:prSet>
      <dgm:spPr/>
    </dgm:pt>
    <dgm:pt modelId="{CA7E0462-D4E8-43AC-96AF-8DD42A785CD7}" type="pres">
      <dgm:prSet presAssocID="{EFBBE34D-7D3C-43B3-8AE0-1A0FF067FC0D}" presName="sibTrans" presStyleLbl="sibTrans2D1" presStyleIdx="0" presStyleCnt="6"/>
      <dgm:spPr/>
    </dgm:pt>
    <dgm:pt modelId="{CCB40754-C758-401F-83A0-4782F5D3F217}" type="pres">
      <dgm:prSet presAssocID="{EFBBE34D-7D3C-43B3-8AE0-1A0FF067FC0D}" presName="connectorText" presStyleLbl="sibTrans2D1" presStyleIdx="0" presStyleCnt="6"/>
      <dgm:spPr/>
    </dgm:pt>
    <dgm:pt modelId="{72694A1F-BA09-4AB2-97CB-0386AA550E80}" type="pres">
      <dgm:prSet presAssocID="{1A208BED-65FC-4FFA-8271-C1D147409A98}" presName="node" presStyleLbl="node1" presStyleIdx="1" presStyleCnt="6">
        <dgm:presLayoutVars>
          <dgm:bulletEnabled val="1"/>
        </dgm:presLayoutVars>
      </dgm:prSet>
      <dgm:spPr/>
    </dgm:pt>
    <dgm:pt modelId="{3C6E2887-34CA-4AE0-9601-186CFDF0E89C}" type="pres">
      <dgm:prSet presAssocID="{EEBF18F7-7C5F-403D-90B2-A3E4641C4088}" presName="sibTrans" presStyleLbl="sibTrans2D1" presStyleIdx="1" presStyleCnt="6"/>
      <dgm:spPr/>
    </dgm:pt>
    <dgm:pt modelId="{D1662CA8-D117-4C22-AE39-B906E817B8EC}" type="pres">
      <dgm:prSet presAssocID="{EEBF18F7-7C5F-403D-90B2-A3E4641C4088}" presName="connectorText" presStyleLbl="sibTrans2D1" presStyleIdx="1" presStyleCnt="6"/>
      <dgm:spPr/>
    </dgm:pt>
    <dgm:pt modelId="{DE8BA5EA-824D-4388-BB1C-EBC06B02298E}" type="pres">
      <dgm:prSet presAssocID="{C33A3D6A-ECAC-4F7A-9E92-85DC72B264D0}" presName="node" presStyleLbl="node1" presStyleIdx="2" presStyleCnt="6">
        <dgm:presLayoutVars>
          <dgm:bulletEnabled val="1"/>
        </dgm:presLayoutVars>
      </dgm:prSet>
      <dgm:spPr/>
    </dgm:pt>
    <dgm:pt modelId="{93B542F0-72EC-40B2-A63D-AECF14464348}" type="pres">
      <dgm:prSet presAssocID="{87BC03EF-2E48-411C-BB36-84AC105140A8}" presName="sibTrans" presStyleLbl="sibTrans2D1" presStyleIdx="2" presStyleCnt="6"/>
      <dgm:spPr/>
    </dgm:pt>
    <dgm:pt modelId="{D99AF132-FBD2-4B35-ADDE-0D6F6347D92C}" type="pres">
      <dgm:prSet presAssocID="{87BC03EF-2E48-411C-BB36-84AC105140A8}" presName="connectorText" presStyleLbl="sibTrans2D1" presStyleIdx="2" presStyleCnt="6"/>
      <dgm:spPr/>
    </dgm:pt>
    <dgm:pt modelId="{67CEE0F0-36C2-4F04-89DF-61D07155E988}" type="pres">
      <dgm:prSet presAssocID="{A51D96E2-B327-477C-80FC-69351085299B}" presName="node" presStyleLbl="node1" presStyleIdx="3" presStyleCnt="6">
        <dgm:presLayoutVars>
          <dgm:bulletEnabled val="1"/>
        </dgm:presLayoutVars>
      </dgm:prSet>
      <dgm:spPr/>
    </dgm:pt>
    <dgm:pt modelId="{77C0640B-23D9-4DF5-A4A9-E1DFD93E27E9}" type="pres">
      <dgm:prSet presAssocID="{F58C08FB-548A-456D-892B-7BB329660117}" presName="sibTrans" presStyleLbl="sibTrans2D1" presStyleIdx="3" presStyleCnt="6"/>
      <dgm:spPr/>
    </dgm:pt>
    <dgm:pt modelId="{B3033776-B6BC-41C0-B3A4-1946855F32D3}" type="pres">
      <dgm:prSet presAssocID="{F58C08FB-548A-456D-892B-7BB329660117}" presName="connectorText" presStyleLbl="sibTrans2D1" presStyleIdx="3" presStyleCnt="6"/>
      <dgm:spPr/>
    </dgm:pt>
    <dgm:pt modelId="{8BEA1094-746B-41CA-B8A3-7F6F4A6DC14F}" type="pres">
      <dgm:prSet presAssocID="{1636847C-5502-4863-93CC-10BB4B7A7404}" presName="node" presStyleLbl="node1" presStyleIdx="4" presStyleCnt="6">
        <dgm:presLayoutVars>
          <dgm:bulletEnabled val="1"/>
        </dgm:presLayoutVars>
      </dgm:prSet>
      <dgm:spPr/>
    </dgm:pt>
    <dgm:pt modelId="{E0B0F161-FB7F-4CAC-8F0E-92A8C3CB4314}" type="pres">
      <dgm:prSet presAssocID="{5DC7D4C9-8088-4746-9514-A85FECC9A8FE}" presName="sibTrans" presStyleLbl="sibTrans2D1" presStyleIdx="4" presStyleCnt="6"/>
      <dgm:spPr/>
    </dgm:pt>
    <dgm:pt modelId="{0F50EF57-2A9E-4598-BEE8-B91D46D8A43C}" type="pres">
      <dgm:prSet presAssocID="{5DC7D4C9-8088-4746-9514-A85FECC9A8FE}" presName="connectorText" presStyleLbl="sibTrans2D1" presStyleIdx="4" presStyleCnt="6"/>
      <dgm:spPr/>
    </dgm:pt>
    <dgm:pt modelId="{A474415B-9968-4685-A2B2-799294F54FBE}" type="pres">
      <dgm:prSet presAssocID="{8DE41D2D-A96C-4348-8698-5576944B4F6D}" presName="node" presStyleLbl="node1" presStyleIdx="5" presStyleCnt="6">
        <dgm:presLayoutVars>
          <dgm:bulletEnabled val="1"/>
        </dgm:presLayoutVars>
      </dgm:prSet>
      <dgm:spPr/>
    </dgm:pt>
    <dgm:pt modelId="{7474BAF3-787D-4D76-BE92-8EE76A95624E}" type="pres">
      <dgm:prSet presAssocID="{346D78B9-9C96-4877-BD0B-276628823008}" presName="sibTrans" presStyleLbl="sibTrans2D1" presStyleIdx="5" presStyleCnt="6"/>
      <dgm:spPr/>
    </dgm:pt>
    <dgm:pt modelId="{A31D9183-BE8E-4291-9D4B-B5E2A78FEE02}" type="pres">
      <dgm:prSet presAssocID="{346D78B9-9C96-4877-BD0B-276628823008}" presName="connectorText" presStyleLbl="sibTrans2D1" presStyleIdx="5" presStyleCnt="6"/>
      <dgm:spPr/>
    </dgm:pt>
  </dgm:ptLst>
  <dgm:cxnLst>
    <dgm:cxn modelId="{0F39F00D-B79E-44F8-8B59-04E383624C93}" srcId="{68C6AEDB-D76D-4F86-9791-D2F470C6E012}" destId="{1A208BED-65FC-4FFA-8271-C1D147409A98}" srcOrd="1" destOrd="0" parTransId="{BE3C572C-63D3-4340-8EC1-E0CD2698CE1B}" sibTransId="{EEBF18F7-7C5F-403D-90B2-A3E4641C4088}"/>
    <dgm:cxn modelId="{F484B81C-C9F6-4425-A95A-CA0DF1C854C6}" type="presOf" srcId="{EEBF18F7-7C5F-403D-90B2-A3E4641C4088}" destId="{D1662CA8-D117-4C22-AE39-B906E817B8EC}" srcOrd="1" destOrd="0" presId="urn:microsoft.com/office/officeart/2005/8/layout/cycle2"/>
    <dgm:cxn modelId="{09135921-BD32-455B-8918-23CC5638C010}" type="presOf" srcId="{EFBBE34D-7D3C-43B3-8AE0-1A0FF067FC0D}" destId="{CA7E0462-D4E8-43AC-96AF-8DD42A785CD7}" srcOrd="0" destOrd="0" presId="urn:microsoft.com/office/officeart/2005/8/layout/cycle2"/>
    <dgm:cxn modelId="{1DC34627-281F-4898-A6F0-E9D6AE3294EF}" type="presOf" srcId="{F58C08FB-548A-456D-892B-7BB329660117}" destId="{77C0640B-23D9-4DF5-A4A9-E1DFD93E27E9}" srcOrd="0" destOrd="0" presId="urn:microsoft.com/office/officeart/2005/8/layout/cycle2"/>
    <dgm:cxn modelId="{0F5F5927-C688-49AD-959D-9F408891D6BB}" type="presOf" srcId="{5DC7D4C9-8088-4746-9514-A85FECC9A8FE}" destId="{0F50EF57-2A9E-4598-BEE8-B91D46D8A43C}" srcOrd="1" destOrd="0" presId="urn:microsoft.com/office/officeart/2005/8/layout/cycle2"/>
    <dgm:cxn modelId="{4938D232-1533-4D14-88E9-FD4004DF68DA}" type="presOf" srcId="{87BC03EF-2E48-411C-BB36-84AC105140A8}" destId="{D99AF132-FBD2-4B35-ADDE-0D6F6347D92C}" srcOrd="1" destOrd="0" presId="urn:microsoft.com/office/officeart/2005/8/layout/cycle2"/>
    <dgm:cxn modelId="{6A983F3F-A3A7-44B0-9794-2C6580D65E45}" type="presOf" srcId="{68C6AEDB-D76D-4F86-9791-D2F470C6E012}" destId="{9DCD74E9-2E88-4B66-9A20-9108537B235D}" srcOrd="0" destOrd="0" presId="urn:microsoft.com/office/officeart/2005/8/layout/cycle2"/>
    <dgm:cxn modelId="{E509823F-A527-4100-8AED-409D04986EAF}" type="presOf" srcId="{87BC03EF-2E48-411C-BB36-84AC105140A8}" destId="{93B542F0-72EC-40B2-A63D-AECF14464348}" srcOrd="0" destOrd="0" presId="urn:microsoft.com/office/officeart/2005/8/layout/cycle2"/>
    <dgm:cxn modelId="{4D108C4E-3A5B-429A-AA6C-EA64763FC290}" srcId="{68C6AEDB-D76D-4F86-9791-D2F470C6E012}" destId="{A51D96E2-B327-477C-80FC-69351085299B}" srcOrd="3" destOrd="0" parTransId="{E3DF07F1-6BCA-4C12-AF33-65284DE085D0}" sibTransId="{F58C08FB-548A-456D-892B-7BB329660117}"/>
    <dgm:cxn modelId="{D3294F6E-CF2D-47C2-88EF-ECA17B57225A}" srcId="{68C6AEDB-D76D-4F86-9791-D2F470C6E012}" destId="{C33A3D6A-ECAC-4F7A-9E92-85DC72B264D0}" srcOrd="2" destOrd="0" parTransId="{3A1EA0EB-8979-48ED-BF39-5B3ACC6685BA}" sibTransId="{87BC03EF-2E48-411C-BB36-84AC105140A8}"/>
    <dgm:cxn modelId="{FDFB5977-F201-47DA-B471-B3FAC42748EC}" srcId="{68C6AEDB-D76D-4F86-9791-D2F470C6E012}" destId="{8DE41D2D-A96C-4348-8698-5576944B4F6D}" srcOrd="5" destOrd="0" parTransId="{C93220ED-4CFF-4D7F-8DC2-14440223A9A6}" sibTransId="{346D78B9-9C96-4877-BD0B-276628823008}"/>
    <dgm:cxn modelId="{425BC57D-DCEC-4D02-9581-A317676B1A9B}" type="presOf" srcId="{8DE41D2D-A96C-4348-8698-5576944B4F6D}" destId="{A474415B-9968-4685-A2B2-799294F54FBE}" srcOrd="0" destOrd="0" presId="urn:microsoft.com/office/officeart/2005/8/layout/cycle2"/>
    <dgm:cxn modelId="{32F60481-4E58-48E9-B945-A63180E266AE}" type="presOf" srcId="{EEBF18F7-7C5F-403D-90B2-A3E4641C4088}" destId="{3C6E2887-34CA-4AE0-9601-186CFDF0E89C}" srcOrd="0" destOrd="0" presId="urn:microsoft.com/office/officeart/2005/8/layout/cycle2"/>
    <dgm:cxn modelId="{56A50B81-3E89-41E2-98F7-9052A2197656}" type="presOf" srcId="{F58C08FB-548A-456D-892B-7BB329660117}" destId="{B3033776-B6BC-41C0-B3A4-1946855F32D3}" srcOrd="1" destOrd="0" presId="urn:microsoft.com/office/officeart/2005/8/layout/cycle2"/>
    <dgm:cxn modelId="{ECF00E8D-990B-4B30-9423-F664B649CD76}" type="presOf" srcId="{5DC7D4C9-8088-4746-9514-A85FECC9A8FE}" destId="{E0B0F161-FB7F-4CAC-8F0E-92A8C3CB4314}" srcOrd="0" destOrd="0" presId="urn:microsoft.com/office/officeart/2005/8/layout/cycle2"/>
    <dgm:cxn modelId="{3A83958F-40EA-4364-84C2-DE65FDDDB047}" type="presOf" srcId="{346D78B9-9C96-4877-BD0B-276628823008}" destId="{A31D9183-BE8E-4291-9D4B-B5E2A78FEE02}" srcOrd="1" destOrd="0" presId="urn:microsoft.com/office/officeart/2005/8/layout/cycle2"/>
    <dgm:cxn modelId="{C38988BC-D066-4B48-84C0-E417E42636DC}" type="presOf" srcId="{346D78B9-9C96-4877-BD0B-276628823008}" destId="{7474BAF3-787D-4D76-BE92-8EE76A95624E}" srcOrd="0" destOrd="0" presId="urn:microsoft.com/office/officeart/2005/8/layout/cycle2"/>
    <dgm:cxn modelId="{26EC7AC8-C49B-41D5-A56E-9FC4C3C24B06}" type="presOf" srcId="{1ECF0717-4A34-45FD-8F44-C9B2F89B3872}" destId="{E3074733-EA73-412F-B463-A1E81D75E4FB}" srcOrd="0" destOrd="0" presId="urn:microsoft.com/office/officeart/2005/8/layout/cycle2"/>
    <dgm:cxn modelId="{5B9677CB-0FF8-4834-AAB1-11373B6F39E0}" type="presOf" srcId="{1A208BED-65FC-4FFA-8271-C1D147409A98}" destId="{72694A1F-BA09-4AB2-97CB-0386AA550E80}" srcOrd="0" destOrd="0" presId="urn:microsoft.com/office/officeart/2005/8/layout/cycle2"/>
    <dgm:cxn modelId="{BEC8F0CD-7794-4461-B789-B61B6CB9C310}" type="presOf" srcId="{EFBBE34D-7D3C-43B3-8AE0-1A0FF067FC0D}" destId="{CCB40754-C758-401F-83A0-4782F5D3F217}" srcOrd="1" destOrd="0" presId="urn:microsoft.com/office/officeart/2005/8/layout/cycle2"/>
    <dgm:cxn modelId="{8F2309D8-0E50-4AD5-B8AD-03D106961D30}" type="presOf" srcId="{1636847C-5502-4863-93CC-10BB4B7A7404}" destId="{8BEA1094-746B-41CA-B8A3-7F6F4A6DC14F}" srcOrd="0" destOrd="0" presId="urn:microsoft.com/office/officeart/2005/8/layout/cycle2"/>
    <dgm:cxn modelId="{2E4D9DE6-BCE5-4113-8276-FA61D0A15B25}" srcId="{68C6AEDB-D76D-4F86-9791-D2F470C6E012}" destId="{1ECF0717-4A34-45FD-8F44-C9B2F89B3872}" srcOrd="0" destOrd="0" parTransId="{802FDBBB-8A57-48B9-9405-B610D841F2F2}" sibTransId="{EFBBE34D-7D3C-43B3-8AE0-1A0FF067FC0D}"/>
    <dgm:cxn modelId="{0B4746EC-019B-4C2E-A17B-1DA6A4119A8A}" srcId="{68C6AEDB-D76D-4F86-9791-D2F470C6E012}" destId="{1636847C-5502-4863-93CC-10BB4B7A7404}" srcOrd="4" destOrd="0" parTransId="{A938D8D0-DC8E-40EF-A4A6-8E3B25DD8492}" sibTransId="{5DC7D4C9-8088-4746-9514-A85FECC9A8FE}"/>
    <dgm:cxn modelId="{D877E1F5-B118-43D7-B878-88C63732208B}" type="presOf" srcId="{C33A3D6A-ECAC-4F7A-9E92-85DC72B264D0}" destId="{DE8BA5EA-824D-4388-BB1C-EBC06B02298E}" srcOrd="0" destOrd="0" presId="urn:microsoft.com/office/officeart/2005/8/layout/cycle2"/>
    <dgm:cxn modelId="{97E65FF9-B2A3-425F-90DE-1E2DD79AA9BA}" type="presOf" srcId="{A51D96E2-B327-477C-80FC-69351085299B}" destId="{67CEE0F0-36C2-4F04-89DF-61D07155E988}" srcOrd="0" destOrd="0" presId="urn:microsoft.com/office/officeart/2005/8/layout/cycle2"/>
    <dgm:cxn modelId="{C031E6F3-7B84-4834-BDE7-AD2CCF71027E}" type="presParOf" srcId="{9DCD74E9-2E88-4B66-9A20-9108537B235D}" destId="{E3074733-EA73-412F-B463-A1E81D75E4FB}" srcOrd="0" destOrd="0" presId="urn:microsoft.com/office/officeart/2005/8/layout/cycle2"/>
    <dgm:cxn modelId="{DFFBCDEC-4DBF-4CAB-9C72-F6C49DFE4A0B}" type="presParOf" srcId="{9DCD74E9-2E88-4B66-9A20-9108537B235D}" destId="{CA7E0462-D4E8-43AC-96AF-8DD42A785CD7}" srcOrd="1" destOrd="0" presId="urn:microsoft.com/office/officeart/2005/8/layout/cycle2"/>
    <dgm:cxn modelId="{979D0A27-C727-4FC7-81E4-5C97293EFC58}" type="presParOf" srcId="{CA7E0462-D4E8-43AC-96AF-8DD42A785CD7}" destId="{CCB40754-C758-401F-83A0-4782F5D3F217}" srcOrd="0" destOrd="0" presId="urn:microsoft.com/office/officeart/2005/8/layout/cycle2"/>
    <dgm:cxn modelId="{7EF9DC46-34EB-440F-9270-769FB0A3FEB1}" type="presParOf" srcId="{9DCD74E9-2E88-4B66-9A20-9108537B235D}" destId="{72694A1F-BA09-4AB2-97CB-0386AA550E80}" srcOrd="2" destOrd="0" presId="urn:microsoft.com/office/officeart/2005/8/layout/cycle2"/>
    <dgm:cxn modelId="{4F738519-4AC4-4798-BECE-1CEFD35E0209}" type="presParOf" srcId="{9DCD74E9-2E88-4B66-9A20-9108537B235D}" destId="{3C6E2887-34CA-4AE0-9601-186CFDF0E89C}" srcOrd="3" destOrd="0" presId="urn:microsoft.com/office/officeart/2005/8/layout/cycle2"/>
    <dgm:cxn modelId="{0343FC9B-56DC-4DBE-86BD-AD396E77C5CC}" type="presParOf" srcId="{3C6E2887-34CA-4AE0-9601-186CFDF0E89C}" destId="{D1662CA8-D117-4C22-AE39-B906E817B8EC}" srcOrd="0" destOrd="0" presId="urn:microsoft.com/office/officeart/2005/8/layout/cycle2"/>
    <dgm:cxn modelId="{A4E9F856-2E51-437B-AE69-50773BDD5F47}" type="presParOf" srcId="{9DCD74E9-2E88-4B66-9A20-9108537B235D}" destId="{DE8BA5EA-824D-4388-BB1C-EBC06B02298E}" srcOrd="4" destOrd="0" presId="urn:microsoft.com/office/officeart/2005/8/layout/cycle2"/>
    <dgm:cxn modelId="{5319F61D-3834-488F-8668-370EFCF424DE}" type="presParOf" srcId="{9DCD74E9-2E88-4B66-9A20-9108537B235D}" destId="{93B542F0-72EC-40B2-A63D-AECF14464348}" srcOrd="5" destOrd="0" presId="urn:microsoft.com/office/officeart/2005/8/layout/cycle2"/>
    <dgm:cxn modelId="{2864B970-52CA-4228-943F-AC9183C8BEAF}" type="presParOf" srcId="{93B542F0-72EC-40B2-A63D-AECF14464348}" destId="{D99AF132-FBD2-4B35-ADDE-0D6F6347D92C}" srcOrd="0" destOrd="0" presId="urn:microsoft.com/office/officeart/2005/8/layout/cycle2"/>
    <dgm:cxn modelId="{82130339-D1B0-4718-BDED-92F63E8274D5}" type="presParOf" srcId="{9DCD74E9-2E88-4B66-9A20-9108537B235D}" destId="{67CEE0F0-36C2-4F04-89DF-61D07155E988}" srcOrd="6" destOrd="0" presId="urn:microsoft.com/office/officeart/2005/8/layout/cycle2"/>
    <dgm:cxn modelId="{E6BB319A-A17E-4927-BF62-4BB43BC10330}" type="presParOf" srcId="{9DCD74E9-2E88-4B66-9A20-9108537B235D}" destId="{77C0640B-23D9-4DF5-A4A9-E1DFD93E27E9}" srcOrd="7" destOrd="0" presId="urn:microsoft.com/office/officeart/2005/8/layout/cycle2"/>
    <dgm:cxn modelId="{3DC6BB7E-C149-4B79-B9DD-E5417B33B7F3}" type="presParOf" srcId="{77C0640B-23D9-4DF5-A4A9-E1DFD93E27E9}" destId="{B3033776-B6BC-41C0-B3A4-1946855F32D3}" srcOrd="0" destOrd="0" presId="urn:microsoft.com/office/officeart/2005/8/layout/cycle2"/>
    <dgm:cxn modelId="{ECB374E5-453A-44B4-9BEF-C4322268F430}" type="presParOf" srcId="{9DCD74E9-2E88-4B66-9A20-9108537B235D}" destId="{8BEA1094-746B-41CA-B8A3-7F6F4A6DC14F}" srcOrd="8" destOrd="0" presId="urn:microsoft.com/office/officeart/2005/8/layout/cycle2"/>
    <dgm:cxn modelId="{BAA6BBAA-95CF-4DC1-9C46-F75AD2D49567}" type="presParOf" srcId="{9DCD74E9-2E88-4B66-9A20-9108537B235D}" destId="{E0B0F161-FB7F-4CAC-8F0E-92A8C3CB4314}" srcOrd="9" destOrd="0" presId="urn:microsoft.com/office/officeart/2005/8/layout/cycle2"/>
    <dgm:cxn modelId="{2C2819A7-8496-4F17-9837-666632BF4343}" type="presParOf" srcId="{E0B0F161-FB7F-4CAC-8F0E-92A8C3CB4314}" destId="{0F50EF57-2A9E-4598-BEE8-B91D46D8A43C}" srcOrd="0" destOrd="0" presId="urn:microsoft.com/office/officeart/2005/8/layout/cycle2"/>
    <dgm:cxn modelId="{EA1FA88C-CCFA-4355-8C78-0E345DF4C3A6}" type="presParOf" srcId="{9DCD74E9-2E88-4B66-9A20-9108537B235D}" destId="{A474415B-9968-4685-A2B2-799294F54FBE}" srcOrd="10" destOrd="0" presId="urn:microsoft.com/office/officeart/2005/8/layout/cycle2"/>
    <dgm:cxn modelId="{AEAAAC45-A994-4991-90FA-AF532B934724}" type="presParOf" srcId="{9DCD74E9-2E88-4B66-9A20-9108537B235D}" destId="{7474BAF3-787D-4D76-BE92-8EE76A95624E}" srcOrd="11" destOrd="0" presId="urn:microsoft.com/office/officeart/2005/8/layout/cycle2"/>
    <dgm:cxn modelId="{94F32DC9-3EA3-48AF-90DF-4BD9CC7AE61D}" type="presParOf" srcId="{7474BAF3-787D-4D76-BE92-8EE76A95624E}" destId="{A31D9183-BE8E-4291-9D4B-B5E2A78FEE0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96389-F3DA-423E-B7E5-CC59DDCFFC04}">
      <dsp:nvSpPr>
        <dsp:cNvPr id="0" name=""/>
        <dsp:cNvSpPr/>
      </dsp:nvSpPr>
      <dsp:spPr>
        <a:xfrm>
          <a:off x="0" y="451310"/>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B936F-BC04-40F3-AB8E-680CD32E5526}">
      <dsp:nvSpPr>
        <dsp:cNvPr id="0" name=""/>
        <dsp:cNvSpPr/>
      </dsp:nvSpPr>
      <dsp:spPr>
        <a:xfrm>
          <a:off x="0" y="0"/>
          <a:ext cx="10248556" cy="49768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Academics : Learning Models and Professional Development</a:t>
          </a:r>
        </a:p>
      </dsp:txBody>
      <dsp:txXfrm>
        <a:off x="24295" y="24295"/>
        <a:ext cx="10199966" cy="449098"/>
      </dsp:txXfrm>
    </dsp:sp>
    <dsp:sp modelId="{1036FEC5-23CA-4FA4-BE21-A4D3031B999D}">
      <dsp:nvSpPr>
        <dsp:cNvPr id="0" name=""/>
        <dsp:cNvSpPr/>
      </dsp:nvSpPr>
      <dsp:spPr>
        <a:xfrm>
          <a:off x="0" y="1036592"/>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C2AD8C-3400-41E6-BA96-7AD95EC3568F}">
      <dsp:nvSpPr>
        <dsp:cNvPr id="0" name=""/>
        <dsp:cNvSpPr/>
      </dsp:nvSpPr>
      <dsp:spPr>
        <a:xfrm>
          <a:off x="2624807" y="502044"/>
          <a:ext cx="9131065" cy="50608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dirty="0">
              <a:latin typeface="Open Sans Semibold" panose="020B0606030504020204" pitchFamily="34" charset="0"/>
              <a:ea typeface="Open Sans Semibold" panose="020B0606030504020204" pitchFamily="34" charset="0"/>
              <a:cs typeface="Open Sans Semibold" panose="020B0606030504020204" pitchFamily="34" charset="0"/>
            </a:rPr>
            <a:t>School Leadership:  School Systems and Procedures</a:t>
          </a:r>
        </a:p>
      </dsp:txBody>
      <dsp:txXfrm>
        <a:off x="2649512" y="526749"/>
        <a:ext cx="9081655" cy="456672"/>
      </dsp:txXfrm>
    </dsp:sp>
    <dsp:sp modelId="{A47A7B25-CEEE-4646-A4AF-ED048092047F}">
      <dsp:nvSpPr>
        <dsp:cNvPr id="0" name=""/>
        <dsp:cNvSpPr/>
      </dsp:nvSpPr>
      <dsp:spPr>
        <a:xfrm>
          <a:off x="0" y="1715889"/>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389F4-5DDF-40FE-8CEC-E636A1688596}">
      <dsp:nvSpPr>
        <dsp:cNvPr id="0" name=""/>
        <dsp:cNvSpPr/>
      </dsp:nvSpPr>
      <dsp:spPr>
        <a:xfrm>
          <a:off x="782053" y="1035633"/>
          <a:ext cx="7521050" cy="60009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Operations:  Transportation, Nutrition</a:t>
          </a:r>
        </a:p>
      </dsp:txBody>
      <dsp:txXfrm>
        <a:off x="811347" y="1064927"/>
        <a:ext cx="7462462" cy="541509"/>
      </dsp:txXfrm>
    </dsp:sp>
    <dsp:sp modelId="{247AA7ED-32FF-4BE3-838B-6F8A68E1CD99}">
      <dsp:nvSpPr>
        <dsp:cNvPr id="0" name=""/>
        <dsp:cNvSpPr/>
      </dsp:nvSpPr>
      <dsp:spPr>
        <a:xfrm>
          <a:off x="0" y="2405355"/>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6BC0E-6226-4DBD-87E6-10C4E68EA7AC}">
      <dsp:nvSpPr>
        <dsp:cNvPr id="0" name=""/>
        <dsp:cNvSpPr/>
      </dsp:nvSpPr>
      <dsp:spPr>
        <a:xfrm>
          <a:off x="2830821" y="1682402"/>
          <a:ext cx="7902343" cy="61026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Communications: Community Engagement</a:t>
          </a:r>
        </a:p>
      </dsp:txBody>
      <dsp:txXfrm>
        <a:off x="2860612" y="1712193"/>
        <a:ext cx="7842761" cy="550683"/>
      </dsp:txXfrm>
    </dsp:sp>
    <dsp:sp modelId="{BFF6ABB3-B490-423F-9843-6AFC929DFFEC}">
      <dsp:nvSpPr>
        <dsp:cNvPr id="0" name=""/>
        <dsp:cNvSpPr/>
      </dsp:nvSpPr>
      <dsp:spPr>
        <a:xfrm>
          <a:off x="0" y="3146365"/>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0E9A7-3712-4F22-BBD5-EBFCC923D5C4}">
      <dsp:nvSpPr>
        <dsp:cNvPr id="0" name=""/>
        <dsp:cNvSpPr/>
      </dsp:nvSpPr>
      <dsp:spPr>
        <a:xfrm>
          <a:off x="1564118" y="2348470"/>
          <a:ext cx="8190821" cy="628144"/>
        </a:xfrm>
        <a:prstGeom prst="roundRect">
          <a:avLst/>
        </a:prstGeom>
        <a:solidFill>
          <a:srgbClr val="5444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Budget and Finance:  Revenue and Expenditures</a:t>
          </a:r>
        </a:p>
      </dsp:txBody>
      <dsp:txXfrm>
        <a:off x="1594781" y="2379133"/>
        <a:ext cx="8129495" cy="566818"/>
      </dsp:txXfrm>
    </dsp:sp>
    <dsp:sp modelId="{01164D56-0673-4E21-B10C-D55BB6F0A4CC}">
      <dsp:nvSpPr>
        <dsp:cNvPr id="0" name=""/>
        <dsp:cNvSpPr/>
      </dsp:nvSpPr>
      <dsp:spPr>
        <a:xfrm>
          <a:off x="0" y="3776922"/>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FD23B-C436-4813-BF88-C25F6D5BBC63}">
      <dsp:nvSpPr>
        <dsp:cNvPr id="0" name=""/>
        <dsp:cNvSpPr/>
      </dsp:nvSpPr>
      <dsp:spPr>
        <a:xfrm>
          <a:off x="449358" y="3002341"/>
          <a:ext cx="11306514" cy="585022"/>
        </a:xfrm>
        <a:prstGeom prst="roundRect">
          <a:avLst/>
        </a:prstGeom>
        <a:solidFill>
          <a:srgbClr val="F23E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Open Sans Semibold" panose="020B0606030504020204" pitchFamily="34" charset="0"/>
              <a:ea typeface="Open Sans Semibold" panose="020B0606030504020204" pitchFamily="34" charset="0"/>
              <a:cs typeface="Open Sans Semibold" panose="020B0606030504020204" pitchFamily="34" charset="0"/>
            </a:rPr>
            <a:t>Student Support:  Trauma-Informed Care, Student Health, Safety &amp; Security</a:t>
          </a:r>
        </a:p>
      </dsp:txBody>
      <dsp:txXfrm>
        <a:off x="477916" y="3030899"/>
        <a:ext cx="11249398" cy="527906"/>
      </dsp:txXfrm>
    </dsp:sp>
    <dsp:sp modelId="{34A8E06D-6B37-4E3A-A8CD-7A34819FEC2E}">
      <dsp:nvSpPr>
        <dsp:cNvPr id="0" name=""/>
        <dsp:cNvSpPr/>
      </dsp:nvSpPr>
      <dsp:spPr>
        <a:xfrm>
          <a:off x="0" y="4395031"/>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22D98-ADA7-4CFC-933F-62D8489BC6F3}">
      <dsp:nvSpPr>
        <dsp:cNvPr id="0" name=""/>
        <dsp:cNvSpPr/>
      </dsp:nvSpPr>
      <dsp:spPr>
        <a:xfrm>
          <a:off x="0" y="3634645"/>
          <a:ext cx="7794894" cy="53890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Virtual Learning:  KCPS Virtual Academy</a:t>
          </a:r>
        </a:p>
      </dsp:txBody>
      <dsp:txXfrm>
        <a:off x="26307" y="3660952"/>
        <a:ext cx="7742280" cy="486295"/>
      </dsp:txXfrm>
    </dsp:sp>
    <dsp:sp modelId="{AFB228F3-B382-43EE-8CDC-244185F0AD09}">
      <dsp:nvSpPr>
        <dsp:cNvPr id="0" name=""/>
        <dsp:cNvSpPr/>
      </dsp:nvSpPr>
      <dsp:spPr>
        <a:xfrm>
          <a:off x="0" y="4821785"/>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96E927-221B-449E-ABA0-E4DE2206EB9E}">
      <dsp:nvSpPr>
        <dsp:cNvPr id="0" name=""/>
        <dsp:cNvSpPr/>
      </dsp:nvSpPr>
      <dsp:spPr>
        <a:xfrm>
          <a:off x="741107" y="4278825"/>
          <a:ext cx="10653818" cy="347553"/>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1066800">
            <a:lnSpc>
              <a:spcPct val="90000"/>
            </a:lnSpc>
            <a:spcBef>
              <a:spcPct val="0"/>
            </a:spcBef>
            <a:spcAft>
              <a:spcPct val="3500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Human Resources:  Staffing, Recruiting, and Employee Relations</a:t>
          </a:r>
        </a:p>
      </dsp:txBody>
      <dsp:txXfrm>
        <a:off x="758073" y="4295791"/>
        <a:ext cx="10619886" cy="313621"/>
      </dsp:txXfrm>
    </dsp:sp>
    <dsp:sp modelId="{FD7BF2D2-F036-45A2-9B52-05C4E3ADF190}">
      <dsp:nvSpPr>
        <dsp:cNvPr id="0" name=""/>
        <dsp:cNvSpPr/>
      </dsp:nvSpPr>
      <dsp:spPr>
        <a:xfrm>
          <a:off x="0" y="5268469"/>
          <a:ext cx="11755873"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8A010-01FB-4D21-9CBD-F1B6DDDF2F38}">
      <dsp:nvSpPr>
        <dsp:cNvPr id="0" name=""/>
        <dsp:cNvSpPr/>
      </dsp:nvSpPr>
      <dsp:spPr>
        <a:xfrm>
          <a:off x="343048" y="4653541"/>
          <a:ext cx="11213321" cy="3674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041" tIns="0" rIns="311041" bIns="0" numCol="1" spcCol="1270" anchor="ctr" anchorCtr="0">
          <a:noAutofit/>
        </a:bodyPr>
        <a:lstStyle/>
        <a:p>
          <a:pPr marL="0" lvl="0" indent="0" algn="l" defTabSz="977900">
            <a:lnSpc>
              <a:spcPct val="90000"/>
            </a:lnSpc>
            <a:spcBef>
              <a:spcPct val="0"/>
            </a:spcBef>
            <a:spcAft>
              <a:spcPct val="35000"/>
            </a:spcAft>
            <a:buNone/>
          </a:pPr>
          <a:r>
            <a:rPr lang="en-US" sz="2200" b="1" i="0" kern="1200" dirty="0">
              <a:latin typeface="Open Sans Semibold" panose="020B0606030504020204" pitchFamily="34" charset="0"/>
              <a:ea typeface="Open Sans Semibold" panose="020B0606030504020204" pitchFamily="34" charset="0"/>
              <a:cs typeface="Open Sans Semibold" panose="020B0606030504020204" pitchFamily="34" charset="0"/>
            </a:rPr>
            <a:t>Legal:  Board Policy and Research/Accountability Protocols and Procedures  </a:t>
          </a:r>
        </a:p>
      </dsp:txBody>
      <dsp:txXfrm>
        <a:off x="360987" y="4671480"/>
        <a:ext cx="11177443" cy="331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A851-899E-4D39-AB31-DD22EB84A76A}">
      <dsp:nvSpPr>
        <dsp:cNvPr id="0" name=""/>
        <dsp:cNvSpPr/>
      </dsp:nvSpPr>
      <dsp:spPr>
        <a:xfrm>
          <a:off x="1895" y="0"/>
          <a:ext cx="1986359" cy="541866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ts val="2720"/>
            </a:lnSpc>
            <a:spcBef>
              <a:spcPct val="0"/>
            </a:spcBef>
            <a:spcAft>
              <a:spcPts val="0"/>
            </a:spcAft>
            <a:buNone/>
          </a:pPr>
          <a:r>
            <a:rPr lang="en-US" sz="2800" b="1" i="0" kern="1200">
              <a:latin typeface="Open Sans Semibold" panose="020B0606030504020204" pitchFamily="34" charset="0"/>
              <a:ea typeface="Open Sans Semibold" panose="020B0606030504020204" pitchFamily="34" charset="0"/>
              <a:cs typeface="Open Sans Semibold" panose="020B0606030504020204" pitchFamily="34" charset="0"/>
            </a:rPr>
            <a:t>100%</a:t>
          </a:r>
        </a:p>
        <a:p>
          <a:pPr marL="0" lvl="0" indent="0" algn="ctr" defTabSz="1244600">
            <a:lnSpc>
              <a:spcPts val="2720"/>
            </a:lnSpc>
            <a:spcBef>
              <a:spcPct val="0"/>
            </a:spcBef>
            <a:spcAft>
              <a:spcPts val="0"/>
            </a:spcAft>
            <a:buNone/>
          </a:pPr>
          <a:r>
            <a:rPr lang="en-US" sz="2800" b="1" i="0" kern="1200">
              <a:latin typeface="Open Sans Semibold" panose="020B0606030504020204" pitchFamily="34" charset="0"/>
              <a:ea typeface="Open Sans Semibold" panose="020B0606030504020204" pitchFamily="34" charset="0"/>
              <a:cs typeface="Open Sans Semibold" panose="020B0606030504020204" pitchFamily="34" charset="0"/>
            </a:rPr>
            <a:t>Distance Learning</a:t>
          </a:r>
        </a:p>
      </dsp:txBody>
      <dsp:txXfrm>
        <a:off x="1895" y="2167466"/>
        <a:ext cx="1986359" cy="2167466"/>
      </dsp:txXfrm>
    </dsp:sp>
    <dsp:sp modelId="{6F592FE2-3E2E-4FD0-8634-2F32F1FBB7A2}">
      <dsp:nvSpPr>
        <dsp:cNvPr id="0" name=""/>
        <dsp:cNvSpPr/>
      </dsp:nvSpPr>
      <dsp:spPr>
        <a:xfrm>
          <a:off x="92866" y="325120"/>
          <a:ext cx="1804416" cy="18044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1B20FD-23F5-4BBA-B7B9-709D1D0F5C33}">
      <dsp:nvSpPr>
        <dsp:cNvPr id="0" name=""/>
        <dsp:cNvSpPr/>
      </dsp:nvSpPr>
      <dsp:spPr>
        <a:xfrm>
          <a:off x="2047845" y="0"/>
          <a:ext cx="1986359" cy="5418667"/>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ts val="2880"/>
            </a:lnSpc>
            <a:spcBef>
              <a:spcPct val="0"/>
            </a:spcBef>
            <a:spcAft>
              <a:spcPts val="0"/>
            </a:spcAft>
            <a:buNone/>
          </a:pPr>
          <a:endPar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endParaRPr>
        </a:p>
        <a:p>
          <a:pPr marL="0" lvl="0" indent="0" algn="ctr" defTabSz="1066800">
            <a:lnSpc>
              <a:spcPts val="2480"/>
            </a:lnSpc>
            <a:spcBef>
              <a:spcPct val="0"/>
            </a:spcBef>
            <a:spcAft>
              <a:spcPts val="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Hybrid Learning</a:t>
          </a:r>
        </a:p>
        <a:p>
          <a:pPr marL="0" lvl="0" indent="0" algn="ctr" defTabSz="1066800">
            <a:lnSpc>
              <a:spcPts val="2480"/>
            </a:lnSpc>
            <a:spcBef>
              <a:spcPct val="0"/>
            </a:spcBef>
            <a:spcAft>
              <a:spcPts val="0"/>
            </a:spcAft>
            <a:buNone/>
          </a:pP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In-Person and Distance </a:t>
          </a:r>
          <a:b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br>
          <a:r>
            <a:rPr lang="en-US" sz="2400" b="1" i="0" kern="1200">
              <a:latin typeface="Open Sans Semibold" panose="020B0606030504020204" pitchFamily="34" charset="0"/>
              <a:ea typeface="Open Sans Semibold" panose="020B0606030504020204" pitchFamily="34" charset="0"/>
              <a:cs typeface="Open Sans Semibold" panose="020B0606030504020204" pitchFamily="34" charset="0"/>
            </a:rPr>
            <a:t>(A/B Schedule)</a:t>
          </a:r>
        </a:p>
      </dsp:txBody>
      <dsp:txXfrm>
        <a:off x="2047845" y="2167466"/>
        <a:ext cx="1986359" cy="2167466"/>
      </dsp:txXfrm>
    </dsp:sp>
    <dsp:sp modelId="{42661BAA-F479-4BD5-B867-CF6ABA6DF62C}">
      <dsp:nvSpPr>
        <dsp:cNvPr id="0" name=""/>
        <dsp:cNvSpPr/>
      </dsp:nvSpPr>
      <dsp:spPr>
        <a:xfrm>
          <a:off x="2138816" y="325120"/>
          <a:ext cx="1804416" cy="18044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7EB8D-A465-42EB-8C86-737AEDAB6575}">
      <dsp:nvSpPr>
        <dsp:cNvPr id="0" name=""/>
        <dsp:cNvSpPr/>
      </dsp:nvSpPr>
      <dsp:spPr>
        <a:xfrm>
          <a:off x="4093795" y="0"/>
          <a:ext cx="1986359" cy="541866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ts val="2860"/>
            </a:lnSpc>
            <a:spcBef>
              <a:spcPct val="0"/>
            </a:spcBef>
            <a:spcAft>
              <a:spcPts val="0"/>
            </a:spcAft>
            <a:buNone/>
          </a:pPr>
          <a:r>
            <a:rPr lang="en-US" sz="2800" b="1" i="0" kern="1200">
              <a:latin typeface="Open Sans Semibold" panose="020B0606030504020204" pitchFamily="34" charset="0"/>
              <a:ea typeface="Open Sans Semibold" panose="020B0606030504020204" pitchFamily="34" charset="0"/>
              <a:cs typeface="Open Sans Semibold" panose="020B0606030504020204" pitchFamily="34" charset="0"/>
            </a:rPr>
            <a:t>100%</a:t>
          </a:r>
        </a:p>
        <a:p>
          <a:pPr marL="0" lvl="0" indent="0" algn="ctr" defTabSz="1244600">
            <a:lnSpc>
              <a:spcPts val="2860"/>
            </a:lnSpc>
            <a:spcBef>
              <a:spcPct val="0"/>
            </a:spcBef>
            <a:spcAft>
              <a:spcPts val="0"/>
            </a:spcAft>
            <a:buNone/>
          </a:pPr>
          <a:r>
            <a:rPr lang="en-US" sz="2800" b="1" i="0" kern="1200">
              <a:latin typeface="Open Sans Semibold" panose="020B0606030504020204" pitchFamily="34" charset="0"/>
              <a:ea typeface="Open Sans Semibold" panose="020B0606030504020204" pitchFamily="34" charset="0"/>
              <a:cs typeface="Open Sans Semibold" panose="020B0606030504020204" pitchFamily="34" charset="0"/>
            </a:rPr>
            <a:t> In-Person</a:t>
          </a:r>
        </a:p>
      </dsp:txBody>
      <dsp:txXfrm>
        <a:off x="4093795" y="2167466"/>
        <a:ext cx="1986359" cy="2167466"/>
      </dsp:txXfrm>
    </dsp:sp>
    <dsp:sp modelId="{894304E3-E1FF-48B8-80F0-1EBCA139E2A6}">
      <dsp:nvSpPr>
        <dsp:cNvPr id="0" name=""/>
        <dsp:cNvSpPr/>
      </dsp:nvSpPr>
      <dsp:spPr>
        <a:xfrm>
          <a:off x="4184767" y="325120"/>
          <a:ext cx="1804416" cy="180441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CF1117-E9C2-4E50-A669-00430A7A60F1}">
      <dsp:nvSpPr>
        <dsp:cNvPr id="0" name=""/>
        <dsp:cNvSpPr/>
      </dsp:nvSpPr>
      <dsp:spPr>
        <a:xfrm>
          <a:off x="6141640" y="0"/>
          <a:ext cx="1986359" cy="5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ts val="2860"/>
            </a:lnSpc>
            <a:spcBef>
              <a:spcPct val="0"/>
            </a:spcBef>
            <a:spcAft>
              <a:spcPts val="0"/>
            </a:spcAft>
            <a:buNone/>
          </a:pPr>
          <a:r>
            <a:rPr lang="en-US" sz="3100" b="1" i="0" kern="1200">
              <a:latin typeface="Open Sans Semibold" panose="020B0606030504020204" pitchFamily="34" charset="0"/>
              <a:ea typeface="Open Sans Semibold" panose="020B0606030504020204" pitchFamily="34" charset="0"/>
              <a:cs typeface="Open Sans Semibold" panose="020B0606030504020204" pitchFamily="34" charset="0"/>
            </a:rPr>
            <a:t>KCPS Virtual Academy</a:t>
          </a:r>
        </a:p>
      </dsp:txBody>
      <dsp:txXfrm>
        <a:off x="6141640" y="2167466"/>
        <a:ext cx="1986359" cy="2167466"/>
      </dsp:txXfrm>
    </dsp:sp>
    <dsp:sp modelId="{F494A9CC-7012-4C89-ABDF-01D09E7C2BB8}">
      <dsp:nvSpPr>
        <dsp:cNvPr id="0" name=""/>
        <dsp:cNvSpPr/>
      </dsp:nvSpPr>
      <dsp:spPr>
        <a:xfrm>
          <a:off x="6230717" y="325120"/>
          <a:ext cx="1804416" cy="1804416"/>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51000" r="-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64A2C-FC60-4B0F-91A4-A774080044E1}">
      <dsp:nvSpPr>
        <dsp:cNvPr id="0" name=""/>
        <dsp:cNvSpPr/>
      </dsp:nvSpPr>
      <dsp:spPr>
        <a:xfrm>
          <a:off x="325119" y="4527437"/>
          <a:ext cx="7477760" cy="812800"/>
        </a:xfrm>
        <a:prstGeom prst="leftRightArrow">
          <a:avLst/>
        </a:prstGeom>
        <a:solidFill>
          <a:schemeClr val="accent4"/>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74733-EA73-412F-B463-A1E81D75E4FB}">
      <dsp:nvSpPr>
        <dsp:cNvPr id="0" name=""/>
        <dsp:cNvSpPr/>
      </dsp:nvSpPr>
      <dsp:spPr>
        <a:xfrm>
          <a:off x="3407840" y="1725"/>
          <a:ext cx="1276211" cy="127621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Late Start 9/8/20</a:t>
          </a:r>
        </a:p>
      </dsp:txBody>
      <dsp:txXfrm>
        <a:off x="3594737" y="188622"/>
        <a:ext cx="902417" cy="902417"/>
      </dsp:txXfrm>
    </dsp:sp>
    <dsp:sp modelId="{CA7E0462-D4E8-43AC-96AF-8DD42A785CD7}">
      <dsp:nvSpPr>
        <dsp:cNvPr id="0" name=""/>
        <dsp:cNvSpPr/>
      </dsp:nvSpPr>
      <dsp:spPr>
        <a:xfrm rot="1800000">
          <a:off x="4697483" y="898266"/>
          <a:ext cx="338199" cy="4307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704280" y="959045"/>
        <a:ext cx="236739" cy="258433"/>
      </dsp:txXfrm>
    </dsp:sp>
    <dsp:sp modelId="{72694A1F-BA09-4AB2-97CB-0386AA550E80}">
      <dsp:nvSpPr>
        <dsp:cNvPr id="0" name=""/>
        <dsp:cNvSpPr/>
      </dsp:nvSpPr>
      <dsp:spPr>
        <a:xfrm>
          <a:off x="5065693" y="958888"/>
          <a:ext cx="1276211" cy="1276211"/>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Phase I:</a:t>
          </a:r>
        </a:p>
        <a:p>
          <a:pPr marL="0" lvl="0" indent="0" algn="ctr" defTabSz="577850">
            <a:lnSpc>
              <a:spcPct val="90000"/>
            </a:lnSpc>
            <a:spcBef>
              <a:spcPct val="0"/>
            </a:spcBef>
            <a:spcAft>
              <a:spcPct val="35000"/>
            </a:spcAft>
            <a:buNone/>
          </a:pPr>
          <a:r>
            <a:rPr lang="en-US" sz="1300" kern="1200"/>
            <a:t>100% Distance Learning</a:t>
          </a:r>
        </a:p>
      </dsp:txBody>
      <dsp:txXfrm>
        <a:off x="5252590" y="1145785"/>
        <a:ext cx="902417" cy="902417"/>
      </dsp:txXfrm>
    </dsp:sp>
    <dsp:sp modelId="{3C6E2887-34CA-4AE0-9601-186CFDF0E89C}">
      <dsp:nvSpPr>
        <dsp:cNvPr id="0" name=""/>
        <dsp:cNvSpPr/>
      </dsp:nvSpPr>
      <dsp:spPr>
        <a:xfrm rot="5400000">
          <a:off x="5534699" y="2329223"/>
          <a:ext cx="338199" cy="4307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85429" y="2364637"/>
        <a:ext cx="236739" cy="258433"/>
      </dsp:txXfrm>
    </dsp:sp>
    <dsp:sp modelId="{DE8BA5EA-824D-4388-BB1C-EBC06B02298E}">
      <dsp:nvSpPr>
        <dsp:cNvPr id="0" name=""/>
        <dsp:cNvSpPr/>
      </dsp:nvSpPr>
      <dsp:spPr>
        <a:xfrm>
          <a:off x="5065693" y="2873212"/>
          <a:ext cx="1276211" cy="1276211"/>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Phase II:</a:t>
          </a:r>
        </a:p>
        <a:p>
          <a:pPr marL="0" lvl="0" indent="0" algn="ctr" defTabSz="577850">
            <a:lnSpc>
              <a:spcPct val="90000"/>
            </a:lnSpc>
            <a:spcBef>
              <a:spcPct val="0"/>
            </a:spcBef>
            <a:spcAft>
              <a:spcPct val="35000"/>
            </a:spcAft>
            <a:buNone/>
          </a:pPr>
          <a:r>
            <a:rPr lang="en-US" sz="1300" kern="1200"/>
            <a:t>PK-3 In-Person</a:t>
          </a:r>
        </a:p>
      </dsp:txBody>
      <dsp:txXfrm>
        <a:off x="5252590" y="3060109"/>
        <a:ext cx="902417" cy="902417"/>
      </dsp:txXfrm>
    </dsp:sp>
    <dsp:sp modelId="{93B542F0-72EC-40B2-A63D-AECF14464348}">
      <dsp:nvSpPr>
        <dsp:cNvPr id="0" name=""/>
        <dsp:cNvSpPr/>
      </dsp:nvSpPr>
      <dsp:spPr>
        <a:xfrm rot="9000000">
          <a:off x="4714062" y="3769752"/>
          <a:ext cx="338199" cy="4307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808725" y="3830531"/>
        <a:ext cx="236739" cy="258433"/>
      </dsp:txXfrm>
    </dsp:sp>
    <dsp:sp modelId="{67CEE0F0-36C2-4F04-89DF-61D07155E988}">
      <dsp:nvSpPr>
        <dsp:cNvPr id="0" name=""/>
        <dsp:cNvSpPr/>
      </dsp:nvSpPr>
      <dsp:spPr>
        <a:xfrm>
          <a:off x="3407840" y="3830374"/>
          <a:ext cx="1276211" cy="1276211"/>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Phase III:</a:t>
          </a:r>
        </a:p>
        <a:p>
          <a:pPr marL="0" lvl="0" indent="0" algn="ctr" defTabSz="577850">
            <a:lnSpc>
              <a:spcPct val="90000"/>
            </a:lnSpc>
            <a:spcBef>
              <a:spcPct val="0"/>
            </a:spcBef>
            <a:spcAft>
              <a:spcPct val="35000"/>
            </a:spcAft>
            <a:buNone/>
          </a:pPr>
          <a:r>
            <a:rPr lang="en-US" sz="1300" kern="1200"/>
            <a:t>4-8 Hybrid</a:t>
          </a:r>
        </a:p>
      </dsp:txBody>
      <dsp:txXfrm>
        <a:off x="3594737" y="4017271"/>
        <a:ext cx="902417" cy="902417"/>
      </dsp:txXfrm>
    </dsp:sp>
    <dsp:sp modelId="{77C0640B-23D9-4DF5-A4A9-E1DFD93E27E9}">
      <dsp:nvSpPr>
        <dsp:cNvPr id="0" name=""/>
        <dsp:cNvSpPr/>
      </dsp:nvSpPr>
      <dsp:spPr>
        <a:xfrm rot="12600000">
          <a:off x="3056208" y="3779324"/>
          <a:ext cx="338199" cy="4307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150871" y="3890833"/>
        <a:ext cx="236739" cy="258433"/>
      </dsp:txXfrm>
    </dsp:sp>
    <dsp:sp modelId="{8BEA1094-746B-41CA-B8A3-7F6F4A6DC14F}">
      <dsp:nvSpPr>
        <dsp:cNvPr id="0" name=""/>
        <dsp:cNvSpPr/>
      </dsp:nvSpPr>
      <dsp:spPr>
        <a:xfrm>
          <a:off x="1749986" y="2873212"/>
          <a:ext cx="1276211" cy="1276211"/>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Phase IV:</a:t>
          </a:r>
        </a:p>
        <a:p>
          <a:pPr marL="0" lvl="0" indent="0" algn="ctr" defTabSz="577850">
            <a:lnSpc>
              <a:spcPct val="90000"/>
            </a:lnSpc>
            <a:spcBef>
              <a:spcPct val="0"/>
            </a:spcBef>
            <a:spcAft>
              <a:spcPct val="35000"/>
            </a:spcAft>
            <a:buNone/>
          </a:pPr>
          <a:r>
            <a:rPr lang="en-US" sz="1300" kern="1200"/>
            <a:t>9-12 Hybrid</a:t>
          </a:r>
        </a:p>
      </dsp:txBody>
      <dsp:txXfrm>
        <a:off x="1936883" y="3060109"/>
        <a:ext cx="902417" cy="902417"/>
      </dsp:txXfrm>
    </dsp:sp>
    <dsp:sp modelId="{E0B0F161-FB7F-4CAC-8F0E-92A8C3CB4314}">
      <dsp:nvSpPr>
        <dsp:cNvPr id="0" name=""/>
        <dsp:cNvSpPr/>
      </dsp:nvSpPr>
      <dsp:spPr>
        <a:xfrm rot="16200000">
          <a:off x="2218992" y="2348367"/>
          <a:ext cx="338199" cy="4307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69722" y="2485241"/>
        <a:ext cx="236739" cy="258433"/>
      </dsp:txXfrm>
    </dsp:sp>
    <dsp:sp modelId="{A474415B-9968-4685-A2B2-799294F54FBE}">
      <dsp:nvSpPr>
        <dsp:cNvPr id="0" name=""/>
        <dsp:cNvSpPr/>
      </dsp:nvSpPr>
      <dsp:spPr>
        <a:xfrm>
          <a:off x="1749986" y="958888"/>
          <a:ext cx="1276211" cy="12762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Phase V:</a:t>
          </a:r>
        </a:p>
        <a:p>
          <a:pPr marL="0" lvl="0" indent="0" algn="ctr" defTabSz="577850">
            <a:lnSpc>
              <a:spcPct val="90000"/>
            </a:lnSpc>
            <a:spcBef>
              <a:spcPct val="0"/>
            </a:spcBef>
            <a:spcAft>
              <a:spcPct val="35000"/>
            </a:spcAft>
            <a:buNone/>
          </a:pPr>
          <a:endParaRPr lang="en-US" sz="1300" kern="1200"/>
        </a:p>
        <a:p>
          <a:pPr marL="0" lvl="0" indent="0" algn="ctr" defTabSz="577850">
            <a:lnSpc>
              <a:spcPct val="90000"/>
            </a:lnSpc>
            <a:spcBef>
              <a:spcPct val="0"/>
            </a:spcBef>
            <a:spcAft>
              <a:spcPct val="35000"/>
            </a:spcAft>
            <a:buNone/>
          </a:pPr>
          <a:r>
            <a:rPr lang="en-US" sz="1300" kern="1200"/>
            <a:t>100% In-Person</a:t>
          </a:r>
        </a:p>
      </dsp:txBody>
      <dsp:txXfrm>
        <a:off x="1936883" y="1145785"/>
        <a:ext cx="902417" cy="902417"/>
      </dsp:txXfrm>
    </dsp:sp>
    <dsp:sp modelId="{7474BAF3-787D-4D76-BE92-8EE76A95624E}">
      <dsp:nvSpPr>
        <dsp:cNvPr id="0" name=""/>
        <dsp:cNvSpPr/>
      </dsp:nvSpPr>
      <dsp:spPr>
        <a:xfrm rot="19800000">
          <a:off x="3039630" y="907837"/>
          <a:ext cx="338199" cy="4307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46427" y="1019346"/>
        <a:ext cx="236739" cy="2584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F71FB-B0E8-4B8F-9C03-14C5F17DAA19}" type="datetimeFigureOut">
              <a:rPr lang="en-US" smtClean="0"/>
              <a:t>7/23/20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96280-E324-4723-9C4D-037AEEBA89D7}" type="slidenum">
              <a:rPr lang="en-US" smtClean="0"/>
              <a:t>‹#›</a:t>
            </a:fld>
            <a:endParaRPr lang="en-US"/>
          </a:p>
        </p:txBody>
      </p:sp>
    </p:spTree>
    <p:extLst>
      <p:ext uri="{BB962C8B-B14F-4D97-AF65-F5344CB8AC3E}">
        <p14:creationId xmlns:p14="http://schemas.microsoft.com/office/powerpoint/2010/main" val="47806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3</a:t>
            </a:fld>
            <a:endParaRPr lang="en-US"/>
          </a:p>
        </p:txBody>
      </p:sp>
    </p:spTree>
    <p:extLst>
      <p:ext uri="{BB962C8B-B14F-4D97-AF65-F5344CB8AC3E}">
        <p14:creationId xmlns:p14="http://schemas.microsoft.com/office/powerpoint/2010/main" val="328816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22</a:t>
            </a:fld>
            <a:endParaRPr lang="en-US"/>
          </a:p>
        </p:txBody>
      </p:sp>
    </p:spTree>
    <p:extLst>
      <p:ext uri="{BB962C8B-B14F-4D97-AF65-F5344CB8AC3E}">
        <p14:creationId xmlns:p14="http://schemas.microsoft.com/office/powerpoint/2010/main" val="319880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23</a:t>
            </a:fld>
            <a:endParaRPr lang="en-US"/>
          </a:p>
        </p:txBody>
      </p:sp>
    </p:spTree>
    <p:extLst>
      <p:ext uri="{BB962C8B-B14F-4D97-AF65-F5344CB8AC3E}">
        <p14:creationId xmlns:p14="http://schemas.microsoft.com/office/powerpoint/2010/main" val="406243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24</a:t>
            </a:fld>
            <a:endParaRPr lang="en-US"/>
          </a:p>
        </p:txBody>
      </p:sp>
    </p:spTree>
    <p:extLst>
      <p:ext uri="{BB962C8B-B14F-4D97-AF65-F5344CB8AC3E}">
        <p14:creationId xmlns:p14="http://schemas.microsoft.com/office/powerpoint/2010/main" val="74607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27</a:t>
            </a:fld>
            <a:endParaRPr lang="en-US"/>
          </a:p>
        </p:txBody>
      </p:sp>
    </p:spTree>
    <p:extLst>
      <p:ext uri="{BB962C8B-B14F-4D97-AF65-F5344CB8AC3E}">
        <p14:creationId xmlns:p14="http://schemas.microsoft.com/office/powerpoint/2010/main" val="429120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7</a:t>
            </a:fld>
            <a:endParaRPr lang="en-US"/>
          </a:p>
        </p:txBody>
      </p:sp>
    </p:spTree>
    <p:extLst>
      <p:ext uri="{BB962C8B-B14F-4D97-AF65-F5344CB8AC3E}">
        <p14:creationId xmlns:p14="http://schemas.microsoft.com/office/powerpoint/2010/main" val="294674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a:t>Each</a:t>
            </a:r>
            <a:r>
              <a:rPr lang="en-US" baseline="0" dirty="0"/>
              <a:t> content tested takes about an hour to complete.  </a:t>
            </a:r>
          </a:p>
          <a:p>
            <a:pPr marL="171432" indent="-171432">
              <a:buFont typeface="Arial" panose="020B0604020202020204" pitchFamily="34" charset="0"/>
              <a:buChar char="•"/>
            </a:pPr>
            <a:r>
              <a:rPr lang="en-US" baseline="0" dirty="0"/>
              <a:t>Four hours of testing</a:t>
            </a:r>
          </a:p>
          <a:p>
            <a:pPr marL="171432" indent="-171432">
              <a:buFont typeface="Arial" panose="020B0604020202020204" pitchFamily="34" charset="0"/>
              <a:buChar char="•"/>
            </a:pPr>
            <a:r>
              <a:rPr lang="en-US" baseline="0" dirty="0"/>
              <a:t>Second assessment should be a little quicker because students will pick up where they left off.   Their Level has been set. </a:t>
            </a:r>
            <a:endParaRPr lang="en-US" dirty="0"/>
          </a:p>
        </p:txBody>
      </p:sp>
      <p:sp>
        <p:nvSpPr>
          <p:cNvPr id="4" name="Slide Number Placeholder 3"/>
          <p:cNvSpPr>
            <a:spLocks noGrp="1"/>
          </p:cNvSpPr>
          <p:nvPr>
            <p:ph type="sldNum" sz="quarter" idx="10"/>
          </p:nvPr>
        </p:nvSpPr>
        <p:spPr/>
        <p:txBody>
          <a:bodyPr/>
          <a:lstStyle/>
          <a:p>
            <a:fld id="{18D107EE-207E-CF4D-A5C2-00FBF349B0CD}" type="slidenum">
              <a:rPr lang="en-US" smtClean="0"/>
              <a:t>8</a:t>
            </a:fld>
            <a:endParaRPr lang="en-US"/>
          </a:p>
        </p:txBody>
      </p:sp>
    </p:spTree>
    <p:extLst>
      <p:ext uri="{BB962C8B-B14F-4D97-AF65-F5344CB8AC3E}">
        <p14:creationId xmlns:p14="http://schemas.microsoft.com/office/powerpoint/2010/main" val="165298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9</a:t>
            </a:fld>
            <a:endParaRPr lang="en-US"/>
          </a:p>
        </p:txBody>
      </p:sp>
    </p:spTree>
    <p:extLst>
      <p:ext uri="{BB962C8B-B14F-4D97-AF65-F5344CB8AC3E}">
        <p14:creationId xmlns:p14="http://schemas.microsoft.com/office/powerpoint/2010/main" val="11296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10</a:t>
            </a:fld>
            <a:endParaRPr lang="en-US"/>
          </a:p>
        </p:txBody>
      </p:sp>
    </p:spTree>
    <p:extLst>
      <p:ext uri="{BB962C8B-B14F-4D97-AF65-F5344CB8AC3E}">
        <p14:creationId xmlns:p14="http://schemas.microsoft.com/office/powerpoint/2010/main" val="270439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12</a:t>
            </a:fld>
            <a:endParaRPr lang="en-US"/>
          </a:p>
        </p:txBody>
      </p:sp>
    </p:spTree>
    <p:extLst>
      <p:ext uri="{BB962C8B-B14F-4D97-AF65-F5344CB8AC3E}">
        <p14:creationId xmlns:p14="http://schemas.microsoft.com/office/powerpoint/2010/main" val="58308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13</a:t>
            </a:fld>
            <a:endParaRPr lang="en-US"/>
          </a:p>
        </p:txBody>
      </p:sp>
    </p:spTree>
    <p:extLst>
      <p:ext uri="{BB962C8B-B14F-4D97-AF65-F5344CB8AC3E}">
        <p14:creationId xmlns:p14="http://schemas.microsoft.com/office/powerpoint/2010/main" val="280577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20</a:t>
            </a:fld>
            <a:endParaRPr lang="en-US"/>
          </a:p>
        </p:txBody>
      </p:sp>
    </p:spTree>
    <p:extLst>
      <p:ext uri="{BB962C8B-B14F-4D97-AF65-F5344CB8AC3E}">
        <p14:creationId xmlns:p14="http://schemas.microsoft.com/office/powerpoint/2010/main" val="210817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a:t>Each</a:t>
            </a:r>
            <a:r>
              <a:rPr lang="en-US" baseline="0"/>
              <a:t> content tested takes about an hour to complete.  </a:t>
            </a:r>
          </a:p>
          <a:p>
            <a:pPr marL="171432" indent="-171432">
              <a:buFont typeface="Arial" panose="020B0604020202020204" pitchFamily="34" charset="0"/>
              <a:buChar char="•"/>
            </a:pPr>
            <a:r>
              <a:rPr lang="en-US" baseline="0"/>
              <a:t>Four hours of testing</a:t>
            </a:r>
          </a:p>
          <a:p>
            <a:pPr marL="171432" indent="-171432">
              <a:buFont typeface="Arial" panose="020B0604020202020204" pitchFamily="34" charset="0"/>
              <a:buChar char="•"/>
            </a:pPr>
            <a:r>
              <a:rPr lang="en-US" baseline="0"/>
              <a:t>Second assessment should be a little quicker because students will pick up where they left off.   Their Level has been set. </a:t>
            </a:r>
            <a:endParaRPr lang="en-US"/>
          </a:p>
        </p:txBody>
      </p:sp>
      <p:sp>
        <p:nvSpPr>
          <p:cNvPr id="4" name="Slide Number Placeholder 3"/>
          <p:cNvSpPr>
            <a:spLocks noGrp="1"/>
          </p:cNvSpPr>
          <p:nvPr>
            <p:ph type="sldNum" sz="quarter" idx="10"/>
          </p:nvPr>
        </p:nvSpPr>
        <p:spPr/>
        <p:txBody>
          <a:bodyPr/>
          <a:lstStyle/>
          <a:p>
            <a:fld id="{18D107EE-207E-CF4D-A5C2-00FBF349B0CD}" type="slidenum">
              <a:rPr lang="en-US" smtClean="0"/>
              <a:t>21</a:t>
            </a:fld>
            <a:endParaRPr lang="en-US"/>
          </a:p>
        </p:txBody>
      </p:sp>
    </p:spTree>
    <p:extLst>
      <p:ext uri="{BB962C8B-B14F-4D97-AF65-F5344CB8AC3E}">
        <p14:creationId xmlns:p14="http://schemas.microsoft.com/office/powerpoint/2010/main" val="98224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01A180-EDEC-44F2-B4BB-B25C465EA441}"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310153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1A180-EDEC-44F2-B4BB-B25C465EA441}"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252101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1A180-EDEC-44F2-B4BB-B25C465EA441}"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1664168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7" name="Rectangle 6"/>
          <p:cNvSpPr/>
          <p:nvPr userDrawn="1"/>
        </p:nvSpPr>
        <p:spPr>
          <a:xfrm>
            <a:off x="0" y="631001"/>
            <a:ext cx="12192000" cy="3355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872" y="5432171"/>
            <a:ext cx="3300912" cy="1038512"/>
          </a:xfrm>
          <a:prstGeom prst="rect">
            <a:avLst/>
          </a:prstGeom>
        </p:spPr>
      </p:pic>
    </p:spTree>
    <p:extLst>
      <p:ext uri="{BB962C8B-B14F-4D97-AF65-F5344CB8AC3E}">
        <p14:creationId xmlns:p14="http://schemas.microsoft.com/office/powerpoint/2010/main" val="320125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7150"/>
          <a:stretch/>
        </p:blipFill>
        <p:spPr>
          <a:xfrm>
            <a:off x="10975410" y="5664611"/>
            <a:ext cx="911791" cy="825397"/>
          </a:xfrm>
          <a:prstGeom prst="rect">
            <a:avLst/>
          </a:prstGeom>
        </p:spPr>
      </p:pic>
      <p:sp>
        <p:nvSpPr>
          <p:cNvPr id="8" name="Slide Number Placeholder 3"/>
          <p:cNvSpPr txBox="1">
            <a:spLocks/>
          </p:cNvSpPr>
          <p:nvPr userDrawn="1"/>
        </p:nvSpPr>
        <p:spPr>
          <a:xfrm>
            <a:off x="9236905"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198B1B-B4B5-4BA9-92D9-8DA69B753012}" type="slidenum">
              <a:rPr lang="en-US" sz="1200" smtClean="0"/>
              <a:pPr/>
              <a:t>‹#›</a:t>
            </a:fld>
            <a:endParaRPr lang="en-US" sz="1200"/>
          </a:p>
        </p:txBody>
      </p:sp>
      <p:sp>
        <p:nvSpPr>
          <p:cNvPr id="10" name="Rectangle 9"/>
          <p:cNvSpPr/>
          <p:nvPr userDrawn="1"/>
        </p:nvSpPr>
        <p:spPr>
          <a:xfrm>
            <a:off x="0" y="-1"/>
            <a:ext cx="12192000" cy="999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4782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1A180-EDEC-44F2-B4BB-B25C465EA441}"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182840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01A180-EDEC-44F2-B4BB-B25C465EA441}"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24661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01A180-EDEC-44F2-B4BB-B25C465EA441}"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283598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01A180-EDEC-44F2-B4BB-B25C465EA441}" type="datetimeFigureOut">
              <a:rPr lang="en-US" smtClean="0"/>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228325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01A180-EDEC-44F2-B4BB-B25C465EA441}" type="datetimeFigureOut">
              <a:rPr lang="en-US" smtClean="0"/>
              <a:t>7/23/20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28251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1A180-EDEC-44F2-B4BB-B25C465EA441}" type="datetimeFigureOut">
              <a:rPr lang="en-US" smtClean="0"/>
              <a:t>7/23/20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255416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01A180-EDEC-44F2-B4BB-B25C465EA441}"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335439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01A180-EDEC-44F2-B4BB-B25C465EA441}"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60F7C-D41B-46C7-8B41-B38A067EBD6F}" type="slidenum">
              <a:rPr lang="en-US" smtClean="0"/>
              <a:t>‹#›</a:t>
            </a:fld>
            <a:endParaRPr lang="en-US"/>
          </a:p>
        </p:txBody>
      </p:sp>
    </p:spTree>
    <p:extLst>
      <p:ext uri="{BB962C8B-B14F-4D97-AF65-F5344CB8AC3E}">
        <p14:creationId xmlns:p14="http://schemas.microsoft.com/office/powerpoint/2010/main" val="39568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1A180-EDEC-44F2-B4BB-B25C465EA441}" type="datetimeFigureOut">
              <a:rPr lang="en-US" smtClean="0"/>
              <a:t>7/23/20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0F7C-D41B-46C7-8B41-B38A067EBD6F}" type="slidenum">
              <a:rPr lang="en-US" smtClean="0"/>
              <a:t>‹#›</a:t>
            </a:fld>
            <a:endParaRPr lang="en-US"/>
          </a:p>
        </p:txBody>
      </p:sp>
    </p:spTree>
    <p:extLst>
      <p:ext uri="{BB962C8B-B14F-4D97-AF65-F5344CB8AC3E}">
        <p14:creationId xmlns:p14="http://schemas.microsoft.com/office/powerpoint/2010/main" val="240313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hyperlink" Target="https://www.cdc.gov/coronavirus/2019-ncov/need-extra-precautions/index.html" TargetMode="External"/><Relationship Id="rId5" Type="http://schemas.openxmlformats.org/officeDocument/2006/relationships/hyperlink" Target="mailto:moverton@kcpublicschools.org" TargetMode="External"/><Relationship Id="rId4" Type="http://schemas.openxmlformats.org/officeDocument/2006/relationships/hyperlink" Target="mailto:egray@kcpublicschool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hyperlink" Target="mailto:moverton@kcpublicschools.org" TargetMode="External"/><Relationship Id="rId4" Type="http://schemas.openxmlformats.org/officeDocument/2006/relationships/hyperlink" Target="mailto:egray@kcpublicschool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1CD3DAED-6C7D-964C-8546-9D3FB492D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nip Diagonal Corner Rectangle 6">
            <a:extLst>
              <a:ext uri="{FF2B5EF4-FFF2-40B4-BE49-F238E27FC236}">
                <a16:creationId xmlns:a16="http://schemas.microsoft.com/office/drawing/2014/main" id="{2A871EF6-9C19-4C45-BFAE-EB0FB036EA80}"/>
              </a:ext>
            </a:extLst>
          </p:cNvPr>
          <p:cNvSpPr/>
          <p:nvPr/>
        </p:nvSpPr>
        <p:spPr>
          <a:xfrm>
            <a:off x="2126973" y="2609960"/>
            <a:ext cx="7938054" cy="2683938"/>
          </a:xfrm>
          <a:prstGeom prst="snip2DiagRect">
            <a:avLst/>
          </a:prstGeom>
          <a:solidFill>
            <a:srgbClr val="005CAB">
              <a:alpha val="86000"/>
            </a:srgbClr>
          </a:solidFill>
          <a:effectLst>
            <a:outerShdw blurRad="50800" dist="50800" dir="5400000" sx="103000" sy="103000" algn="ctr" rotWithShape="0">
              <a:srgbClr val="FFC000">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2126973" y="4073404"/>
            <a:ext cx="7794000" cy="1260992"/>
          </a:xfrm>
        </p:spPr>
        <p:txBody>
          <a:bodyPr>
            <a:normAutofit fontScale="90000"/>
          </a:bodyPr>
          <a:lstStyle/>
          <a:p>
            <a:r>
              <a:rPr lang="en-US" sz="67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Reopening School for the 2020-2021 School Year</a:t>
            </a:r>
            <a:endParaRPr lang="en-US" sz="32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extBox 1"/>
          <p:cNvSpPr txBox="1"/>
          <p:nvPr/>
        </p:nvSpPr>
        <p:spPr>
          <a:xfrm>
            <a:off x="3668180" y="5427764"/>
            <a:ext cx="6847419" cy="461665"/>
          </a:xfrm>
          <a:prstGeom prst="rect">
            <a:avLst/>
          </a:prstGeom>
          <a:noFill/>
        </p:spPr>
        <p:txBody>
          <a:bodyPr wrap="square" rtlCol="0">
            <a:spAutoFit/>
          </a:bodyPr>
          <a:lstStyle/>
          <a:p>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Department of School Leadership</a:t>
            </a:r>
          </a:p>
        </p:txBody>
      </p:sp>
    </p:spTree>
    <p:extLst>
      <p:ext uri="{BB962C8B-B14F-4D97-AF65-F5344CB8AC3E}">
        <p14:creationId xmlns:p14="http://schemas.microsoft.com/office/powerpoint/2010/main" val="64506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now, blue, skiing, covered&#10;&#10;Description automatically generated">
            <a:extLst>
              <a:ext uri="{FF2B5EF4-FFF2-40B4-BE49-F238E27FC236}">
                <a16:creationId xmlns:a16="http://schemas.microsoft.com/office/drawing/2014/main" id="{0B226532-CFBE-4640-A628-BCBA878F8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DF755A6-2967-4D33-8D38-E116DD99E955}"/>
              </a:ext>
            </a:extLst>
          </p:cNvPr>
          <p:cNvPicPr>
            <a:picLocks noChangeAspect="1"/>
          </p:cNvPicPr>
          <p:nvPr/>
        </p:nvPicPr>
        <p:blipFill rotWithShape="1">
          <a:blip r:embed="rId4"/>
          <a:srcRect r="5049" b="2145"/>
          <a:stretch/>
        </p:blipFill>
        <p:spPr>
          <a:xfrm>
            <a:off x="817403" y="1571244"/>
            <a:ext cx="10557194" cy="4745335"/>
          </a:xfrm>
          <a:prstGeom prst="rect">
            <a:avLst/>
          </a:prstGeom>
        </p:spPr>
      </p:pic>
      <p:grpSp>
        <p:nvGrpSpPr>
          <p:cNvPr id="5" name="Group 4">
            <a:extLst>
              <a:ext uri="{FF2B5EF4-FFF2-40B4-BE49-F238E27FC236}">
                <a16:creationId xmlns:a16="http://schemas.microsoft.com/office/drawing/2014/main" id="{AA22C5F3-EAFA-EA49-83C6-A182B13D99F3}"/>
              </a:ext>
            </a:extLst>
          </p:cNvPr>
          <p:cNvGrpSpPr/>
          <p:nvPr/>
        </p:nvGrpSpPr>
        <p:grpSpPr>
          <a:xfrm>
            <a:off x="501315" y="140591"/>
            <a:ext cx="11189370" cy="1258831"/>
            <a:chOff x="649706" y="350710"/>
            <a:chExt cx="11189370" cy="1258831"/>
          </a:xfrm>
        </p:grpSpPr>
        <p:sp>
          <p:nvSpPr>
            <p:cNvPr id="6" name="Title 1">
              <a:extLst>
                <a:ext uri="{FF2B5EF4-FFF2-40B4-BE49-F238E27FC236}">
                  <a16:creationId xmlns:a16="http://schemas.microsoft.com/office/drawing/2014/main" id="{12A9823C-970F-5F42-9513-4BAD501BB3A8}"/>
                </a:ext>
              </a:extLst>
            </p:cNvPr>
            <p:cNvSpPr txBox="1">
              <a:spLocks/>
            </p:cNvSpPr>
            <p:nvPr/>
          </p:nvSpPr>
          <p:spPr>
            <a:xfrm>
              <a:off x="786648" y="350710"/>
              <a:ext cx="106187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accent4"/>
                  </a:solidFill>
                  <a:latin typeface="Open Sans ExtraBold" panose="020B0606030504020204" pitchFamily="34" charset="0"/>
                  <a:ea typeface="Open Sans ExtraBold" panose="020B0606030504020204" pitchFamily="34" charset="0"/>
                  <a:cs typeface="Open Sans ExtraBold" panose="020B0606030504020204" pitchFamily="34" charset="0"/>
                </a:rPr>
                <a:t>Reopening Priorities</a:t>
              </a:r>
            </a:p>
          </p:txBody>
        </p:sp>
        <p:sp>
          <p:nvSpPr>
            <p:cNvPr id="9" name="TextBox 8">
              <a:extLst>
                <a:ext uri="{FF2B5EF4-FFF2-40B4-BE49-F238E27FC236}">
                  <a16:creationId xmlns:a16="http://schemas.microsoft.com/office/drawing/2014/main" id="{468B380B-6591-5148-9ECE-66E6739F5A77}"/>
                </a:ext>
              </a:extLst>
            </p:cNvPr>
            <p:cNvSpPr txBox="1"/>
            <p:nvPr/>
          </p:nvSpPr>
          <p:spPr>
            <a:xfrm>
              <a:off x="649706" y="1209431"/>
              <a:ext cx="11189370" cy="400110"/>
            </a:xfrm>
            <a:prstGeom prst="rect">
              <a:avLst/>
            </a:prstGeom>
            <a:noFill/>
          </p:spPr>
          <p:txBody>
            <a:bodyPr wrap="square" rtlCol="0">
              <a:spAutoFit/>
            </a:bodyP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Cabinet, Executive Team, and Principals, and School Staff Survey Results (808 responses)</a:t>
              </a:r>
            </a:p>
          </p:txBody>
        </p:sp>
      </p:grpSp>
    </p:spTree>
    <p:extLst>
      <p:ext uri="{BB962C8B-B14F-4D97-AF65-F5344CB8AC3E}">
        <p14:creationId xmlns:p14="http://schemas.microsoft.com/office/powerpoint/2010/main" val="230771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now, skiing, person, sitting&#10;&#10;Description automatically generated">
            <a:extLst>
              <a:ext uri="{FF2B5EF4-FFF2-40B4-BE49-F238E27FC236}">
                <a16:creationId xmlns:a16="http://schemas.microsoft.com/office/drawing/2014/main" id="{45ED7025-5998-224A-A76D-0A1A067F0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snow, skiing, person, sitting&#10;&#10;Description automatically generated">
            <a:extLst>
              <a:ext uri="{FF2B5EF4-FFF2-40B4-BE49-F238E27FC236}">
                <a16:creationId xmlns:a16="http://schemas.microsoft.com/office/drawing/2014/main" id="{42CA8C84-E447-704E-B274-2589F59E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867CDBB-2F1A-45F0-B168-51F1B7DC3846}"/>
              </a:ext>
            </a:extLst>
          </p:cNvPr>
          <p:cNvSpPr txBox="1"/>
          <p:nvPr/>
        </p:nvSpPr>
        <p:spPr>
          <a:xfrm>
            <a:off x="442046" y="457200"/>
            <a:ext cx="11307907" cy="1400383"/>
          </a:xfrm>
          <a:prstGeom prst="rect">
            <a:avLst/>
          </a:prstGeom>
          <a:noFill/>
        </p:spPr>
        <p:txBody>
          <a:bodyPr wrap="square" rtlCol="0">
            <a:spAutoFit/>
          </a:bodyPr>
          <a:lstStyle/>
          <a:p>
            <a:pPr algn="ctr">
              <a:lnSpc>
                <a:spcPts val="5060"/>
              </a:lnSpc>
            </a:pPr>
            <a:r>
              <a:rPr lang="en-US" sz="48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KCPS Reopening Plan Recommendations</a:t>
            </a:r>
          </a:p>
        </p:txBody>
      </p:sp>
      <p:sp>
        <p:nvSpPr>
          <p:cNvPr id="6" name="TextBox 5">
            <a:extLst>
              <a:ext uri="{FF2B5EF4-FFF2-40B4-BE49-F238E27FC236}">
                <a16:creationId xmlns:a16="http://schemas.microsoft.com/office/drawing/2014/main" id="{94231FFF-4D01-4115-BB07-6B01D0DD8314}"/>
              </a:ext>
            </a:extLst>
          </p:cNvPr>
          <p:cNvSpPr txBox="1"/>
          <p:nvPr/>
        </p:nvSpPr>
        <p:spPr>
          <a:xfrm>
            <a:off x="612724" y="1857583"/>
            <a:ext cx="11671518" cy="3968266"/>
          </a:xfrm>
          <a:prstGeom prst="rect">
            <a:avLst/>
          </a:prstGeom>
          <a:noFill/>
        </p:spPr>
        <p:txBody>
          <a:bodyPr wrap="square" rtlCol="0" anchor="t">
            <a:spAutoFit/>
          </a:bodyPr>
          <a:lstStyle/>
          <a:p>
            <a:r>
              <a:rPr lang="en-US" sz="3600" b="1">
                <a:latin typeface="Open Sans ExtraBold" panose="020B0606030504020204" pitchFamily="34" charset="0"/>
                <a:ea typeface="Open Sans ExtraBold" panose="020B0606030504020204" pitchFamily="34" charset="0"/>
                <a:cs typeface="Open Sans ExtraBold" panose="020B0606030504020204" pitchFamily="34" charset="0"/>
              </a:rPr>
              <a:t>Subject to change due to:</a:t>
            </a:r>
          </a:p>
          <a:p>
            <a:pPr marL="1028700" lvl="1" indent="-571500">
              <a:lnSpc>
                <a:spcPts val="3720"/>
              </a:lnSpc>
              <a:buFont typeface="Arial" panose="020B0604020202020204" pitchFamily="34" charset="0"/>
              <a:buChar char="•"/>
            </a:pPr>
            <a:r>
              <a:rPr lang="en-US" sz="3600" b="1">
                <a:latin typeface="Open Sans Semibold"/>
                <a:ea typeface="Open Sans Semibold" panose="020B0606030504020204" pitchFamily="34" charset="0"/>
                <a:cs typeface="Open Sans Semibold" panose="020B0606030504020204" pitchFamily="34" charset="0"/>
              </a:rPr>
              <a:t>Changing health and safety guidelines (CDC)</a:t>
            </a:r>
          </a:p>
          <a:p>
            <a:pPr marL="1028700" lvl="1" indent="-571500">
              <a:lnSpc>
                <a:spcPts val="3720"/>
              </a:lnSpc>
              <a:buFont typeface="Arial" panose="020B0604020202020204" pitchFamily="34" charset="0"/>
              <a:buChar char="•"/>
            </a:pPr>
            <a:r>
              <a:rPr lang="en-US" sz="3600" b="1">
                <a:latin typeface="Open Sans Semibold" panose="020B0606030504020204" pitchFamily="34" charset="0"/>
                <a:ea typeface="Open Sans Semibold" panose="020B0606030504020204" pitchFamily="34" charset="0"/>
                <a:cs typeface="Open Sans Semibold" panose="020B0606030504020204" pitchFamily="34" charset="0"/>
              </a:rPr>
              <a:t>Updated guidance from the Department of Elementary and Secondary Education</a:t>
            </a:r>
          </a:p>
          <a:p>
            <a:pPr marL="1028700" lvl="1" indent="-571500">
              <a:lnSpc>
                <a:spcPts val="3720"/>
              </a:lnSpc>
              <a:buFont typeface="Arial" panose="020B0604020202020204" pitchFamily="34" charset="0"/>
              <a:buChar char="•"/>
            </a:pPr>
            <a:r>
              <a:rPr lang="en-US" sz="3600" b="1">
                <a:latin typeface="Open Sans Semibold" panose="020B0606030504020204" pitchFamily="34" charset="0"/>
                <a:ea typeface="Open Sans Semibold" panose="020B0606030504020204" pitchFamily="34" charset="0"/>
                <a:cs typeface="Open Sans Semibold" panose="020B0606030504020204" pitchFamily="34" charset="0"/>
              </a:rPr>
              <a:t>Updated guidance from state and/or local agencies</a:t>
            </a:r>
          </a:p>
          <a:p>
            <a:pPr marL="1028700" lvl="1" indent="-571500">
              <a:lnSpc>
                <a:spcPts val="3720"/>
              </a:lnSpc>
              <a:buFont typeface="Arial" panose="020B0604020202020204" pitchFamily="34" charset="0"/>
              <a:buChar char="•"/>
            </a:pPr>
            <a:r>
              <a:rPr lang="en-US" sz="3600" b="1">
                <a:latin typeface="Open Sans Semibold" panose="020B0606030504020204" pitchFamily="34" charset="0"/>
                <a:ea typeface="Open Sans Semibold" panose="020B0606030504020204" pitchFamily="34" charset="0"/>
                <a:cs typeface="Open Sans Semibold" panose="020B0606030504020204" pitchFamily="34" charset="0"/>
              </a:rPr>
              <a:t>Agreements with labor unions</a:t>
            </a:r>
          </a:p>
          <a:p>
            <a:pPr marL="1028700" lvl="1" indent="-571500">
              <a:lnSpc>
                <a:spcPts val="3720"/>
              </a:lnSpc>
              <a:buFont typeface="Arial" panose="020B0604020202020204" pitchFamily="34" charset="0"/>
              <a:buChar char="•"/>
            </a:pPr>
            <a:r>
              <a:rPr lang="en-US" sz="3600" b="1">
                <a:latin typeface="Open Sans Semibold" panose="020B0606030504020204" pitchFamily="34" charset="0"/>
                <a:ea typeface="Open Sans Semibold" panose="020B0606030504020204" pitchFamily="34" charset="0"/>
                <a:cs typeface="Open Sans Semibold" panose="020B0606030504020204" pitchFamily="34" charset="0"/>
              </a:rPr>
              <a:t>Current and available resources</a:t>
            </a:r>
          </a:p>
        </p:txBody>
      </p:sp>
    </p:spTree>
    <p:extLst>
      <p:ext uri="{BB962C8B-B14F-4D97-AF65-F5344CB8AC3E}">
        <p14:creationId xmlns:p14="http://schemas.microsoft.com/office/powerpoint/2010/main" val="409652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0DB565A-4422-5743-B0D3-5809A77F9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nip Diagonal Corner Rectangle 5">
            <a:extLst>
              <a:ext uri="{FF2B5EF4-FFF2-40B4-BE49-F238E27FC236}">
                <a16:creationId xmlns:a16="http://schemas.microsoft.com/office/drawing/2014/main" id="{EC05BDFE-9A6A-944F-B5C8-5CA2CF520578}"/>
              </a:ext>
            </a:extLst>
          </p:cNvPr>
          <p:cNvSpPr/>
          <p:nvPr/>
        </p:nvSpPr>
        <p:spPr>
          <a:xfrm>
            <a:off x="1359568" y="507595"/>
            <a:ext cx="8987590" cy="919587"/>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A378217-5B95-4D53-AE14-5178698778B5}"/>
              </a:ext>
            </a:extLst>
          </p:cNvPr>
          <p:cNvSpPr txBox="1">
            <a:spLocks/>
          </p:cNvSpPr>
          <p:nvPr/>
        </p:nvSpPr>
        <p:spPr>
          <a:xfrm>
            <a:off x="1631156" y="425204"/>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KCPS Survey Results</a:t>
            </a:r>
          </a:p>
        </p:txBody>
      </p:sp>
      <p:pic>
        <p:nvPicPr>
          <p:cNvPr id="3" name="Picture 2">
            <a:extLst>
              <a:ext uri="{FF2B5EF4-FFF2-40B4-BE49-F238E27FC236}">
                <a16:creationId xmlns:a16="http://schemas.microsoft.com/office/drawing/2014/main" id="{9A664F97-78B7-463B-BA0D-B97746F9051B}"/>
              </a:ext>
            </a:extLst>
          </p:cNvPr>
          <p:cNvPicPr>
            <a:picLocks noChangeAspect="1"/>
          </p:cNvPicPr>
          <p:nvPr/>
        </p:nvPicPr>
        <p:blipFill>
          <a:blip r:embed="rId4"/>
          <a:stretch>
            <a:fillRect/>
          </a:stretch>
        </p:blipFill>
        <p:spPr>
          <a:xfrm>
            <a:off x="620758" y="2488119"/>
            <a:ext cx="10676894" cy="4200957"/>
          </a:xfrm>
          <a:prstGeom prst="rect">
            <a:avLst/>
          </a:prstGeom>
        </p:spPr>
      </p:pic>
      <p:sp>
        <p:nvSpPr>
          <p:cNvPr id="7" name="TextBox 6">
            <a:extLst>
              <a:ext uri="{FF2B5EF4-FFF2-40B4-BE49-F238E27FC236}">
                <a16:creationId xmlns:a16="http://schemas.microsoft.com/office/drawing/2014/main" id="{4E241866-F0BF-4D3D-A937-78D4955C4B20}"/>
              </a:ext>
            </a:extLst>
          </p:cNvPr>
          <p:cNvSpPr txBox="1"/>
          <p:nvPr/>
        </p:nvSpPr>
        <p:spPr>
          <a:xfrm>
            <a:off x="885453" y="1472456"/>
            <a:ext cx="8229600" cy="1015663"/>
          </a:xfrm>
          <a:prstGeom prst="rect">
            <a:avLst/>
          </a:prstGeom>
          <a:noFill/>
        </p:spPr>
        <p:txBody>
          <a:bodyPr wrap="square" rtlCol="0">
            <a:spAutoFit/>
          </a:bodyPr>
          <a:lstStyle/>
          <a:p>
            <a:r>
              <a:rPr lang="en-US" sz="4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Parent Responses</a:t>
            </a:r>
          </a:p>
          <a:p>
            <a:r>
              <a:rPr lang="en-US" sz="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78.5% Desire In-Person or Blended</a:t>
            </a:r>
          </a:p>
        </p:txBody>
      </p:sp>
    </p:spTree>
    <p:extLst>
      <p:ext uri="{BB962C8B-B14F-4D97-AF65-F5344CB8AC3E}">
        <p14:creationId xmlns:p14="http://schemas.microsoft.com/office/powerpoint/2010/main" val="256903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C107AE6-CEC7-2149-947A-22E5AEA32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A378217-5B95-4D53-AE14-5178698778B5}"/>
              </a:ext>
            </a:extLst>
          </p:cNvPr>
          <p:cNvSpPr txBox="1">
            <a:spLocks/>
          </p:cNvSpPr>
          <p:nvPr/>
        </p:nvSpPr>
        <p:spPr>
          <a:xfrm>
            <a:off x="385518" y="5715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KCPS Survey Results</a:t>
            </a:r>
          </a:p>
        </p:txBody>
      </p:sp>
      <p:pic>
        <p:nvPicPr>
          <p:cNvPr id="6" name="Picture 5">
            <a:extLst>
              <a:ext uri="{FF2B5EF4-FFF2-40B4-BE49-F238E27FC236}">
                <a16:creationId xmlns:a16="http://schemas.microsoft.com/office/drawing/2014/main" id="{6B8B12C1-1F4A-4ED0-886F-C085D11372E4}"/>
              </a:ext>
            </a:extLst>
          </p:cNvPr>
          <p:cNvPicPr>
            <a:picLocks noChangeAspect="1"/>
          </p:cNvPicPr>
          <p:nvPr/>
        </p:nvPicPr>
        <p:blipFill>
          <a:blip r:embed="rId4"/>
          <a:stretch>
            <a:fillRect/>
          </a:stretch>
        </p:blipFill>
        <p:spPr>
          <a:xfrm>
            <a:off x="1057091" y="1654628"/>
            <a:ext cx="10463336" cy="4691744"/>
          </a:xfrm>
          <a:prstGeom prst="rect">
            <a:avLst/>
          </a:prstGeom>
        </p:spPr>
      </p:pic>
    </p:spTree>
    <p:extLst>
      <p:ext uri="{BB962C8B-B14F-4D97-AF65-F5344CB8AC3E}">
        <p14:creationId xmlns:p14="http://schemas.microsoft.com/office/powerpoint/2010/main" val="291408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now, blue, skiing, covered&#10;&#10;Description automatically generated">
            <a:extLst>
              <a:ext uri="{FF2B5EF4-FFF2-40B4-BE49-F238E27FC236}">
                <a16:creationId xmlns:a16="http://schemas.microsoft.com/office/drawing/2014/main" id="{99C60A25-B27C-6543-B629-C40054096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867CDBB-2F1A-45F0-B168-51F1B7DC3846}"/>
              </a:ext>
            </a:extLst>
          </p:cNvPr>
          <p:cNvSpPr txBox="1"/>
          <p:nvPr/>
        </p:nvSpPr>
        <p:spPr>
          <a:xfrm>
            <a:off x="49241" y="1319158"/>
            <a:ext cx="12142760" cy="461665"/>
          </a:xfrm>
          <a:prstGeom prst="rect">
            <a:avLst/>
          </a:prstGeom>
          <a:noFill/>
        </p:spPr>
        <p:txBody>
          <a:bodyPr wrap="square" rtlCol="0">
            <a:spAutoFit/>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How do our parents feel about students returning to school (as of June 19, 2020)?</a:t>
            </a:r>
          </a:p>
        </p:txBody>
      </p:sp>
      <p:pic>
        <p:nvPicPr>
          <p:cNvPr id="2" name="Picture 1">
            <a:extLst>
              <a:ext uri="{FF2B5EF4-FFF2-40B4-BE49-F238E27FC236}">
                <a16:creationId xmlns:a16="http://schemas.microsoft.com/office/drawing/2014/main" id="{A8B27426-4D94-4D80-A48C-4E17B069178E}"/>
              </a:ext>
            </a:extLst>
          </p:cNvPr>
          <p:cNvPicPr>
            <a:picLocks noChangeAspect="1"/>
          </p:cNvPicPr>
          <p:nvPr/>
        </p:nvPicPr>
        <p:blipFill>
          <a:blip r:embed="rId3"/>
          <a:stretch>
            <a:fillRect/>
          </a:stretch>
        </p:blipFill>
        <p:spPr>
          <a:xfrm>
            <a:off x="1146286" y="1775635"/>
            <a:ext cx="9899427" cy="4772516"/>
          </a:xfrm>
          <a:prstGeom prst="rect">
            <a:avLst/>
          </a:prstGeom>
        </p:spPr>
      </p:pic>
      <p:sp>
        <p:nvSpPr>
          <p:cNvPr id="4" name="Title 1">
            <a:extLst>
              <a:ext uri="{FF2B5EF4-FFF2-40B4-BE49-F238E27FC236}">
                <a16:creationId xmlns:a16="http://schemas.microsoft.com/office/drawing/2014/main" id="{8A378217-5B95-4D53-AE14-5178698778B5}"/>
              </a:ext>
            </a:extLst>
          </p:cNvPr>
          <p:cNvSpPr txBox="1">
            <a:spLocks/>
          </p:cNvSpPr>
          <p:nvPr/>
        </p:nvSpPr>
        <p:spPr>
          <a:xfrm>
            <a:off x="3566053" y="48030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KCPS Survey Results</a:t>
            </a:r>
          </a:p>
        </p:txBody>
      </p:sp>
    </p:spTree>
    <p:extLst>
      <p:ext uri="{BB962C8B-B14F-4D97-AF65-F5344CB8AC3E}">
        <p14:creationId xmlns:p14="http://schemas.microsoft.com/office/powerpoint/2010/main" val="250296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lue, skiing, air&#10;&#10;Description automatically generated">
            <a:extLst>
              <a:ext uri="{FF2B5EF4-FFF2-40B4-BE49-F238E27FC236}">
                <a16:creationId xmlns:a16="http://schemas.microsoft.com/office/drawing/2014/main" id="{F8FAE26A-3587-E546-836F-A09647609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867CDBB-2F1A-45F0-B168-51F1B7DC3846}"/>
              </a:ext>
            </a:extLst>
          </p:cNvPr>
          <p:cNvSpPr txBox="1"/>
          <p:nvPr/>
        </p:nvSpPr>
        <p:spPr>
          <a:xfrm>
            <a:off x="838462" y="180473"/>
            <a:ext cx="10515076" cy="923330"/>
          </a:xfrm>
          <a:prstGeom prst="rect">
            <a:avLst/>
          </a:prstGeom>
          <a:noFill/>
        </p:spPr>
        <p:txBody>
          <a:bodyPr wrap="square" rtlCol="0">
            <a:spAutoFit/>
          </a:bodyPr>
          <a:lstStyle/>
          <a:p>
            <a:pPr algn="ctr"/>
            <a:r>
              <a:rPr lang="en-US" sz="5400" b="1">
                <a:solidFill>
                  <a:schemeClr val="accent4"/>
                </a:solidFill>
                <a:latin typeface="Open Sans ExtraBold" panose="020B0606030504020204" pitchFamily="34" charset="0"/>
                <a:ea typeface="Open Sans ExtraBold" panose="020B0606030504020204" pitchFamily="34" charset="0"/>
                <a:cs typeface="Open Sans ExtraBold" panose="020B0606030504020204" pitchFamily="34" charset="0"/>
              </a:rPr>
              <a:t>Our Instructional Models</a:t>
            </a:r>
          </a:p>
        </p:txBody>
      </p:sp>
      <p:graphicFrame>
        <p:nvGraphicFramePr>
          <p:cNvPr id="5" name="Diagram 4">
            <a:extLst>
              <a:ext uri="{FF2B5EF4-FFF2-40B4-BE49-F238E27FC236}">
                <a16:creationId xmlns:a16="http://schemas.microsoft.com/office/drawing/2014/main" id="{BD3DC583-D38C-4C8E-90EF-ECE8EAF33E52}"/>
              </a:ext>
            </a:extLst>
          </p:cNvPr>
          <p:cNvGraphicFramePr/>
          <p:nvPr>
            <p:extLst>
              <p:ext uri="{D42A27DB-BD31-4B8C-83A1-F6EECF244321}">
                <p14:modId xmlns:p14="http://schemas.microsoft.com/office/powerpoint/2010/main" val="3808333032"/>
              </p:ext>
            </p:extLst>
          </p:nvPr>
        </p:nvGraphicFramePr>
        <p:xfrm>
          <a:off x="2032000" y="10121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35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umbrella&#10;&#10;Description automatically generated">
            <a:extLst>
              <a:ext uri="{FF2B5EF4-FFF2-40B4-BE49-F238E27FC236}">
                <a16:creationId xmlns:a16="http://schemas.microsoft.com/office/drawing/2014/main" id="{544A9538-5A4A-964A-A401-70E4E969D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6" y="64851"/>
            <a:ext cx="12192000" cy="6858000"/>
          </a:xfrm>
          <a:prstGeom prst="rect">
            <a:avLst/>
          </a:prstGeom>
        </p:spPr>
      </p:pic>
      <p:sp>
        <p:nvSpPr>
          <p:cNvPr id="4" name="TextBox 3">
            <a:extLst>
              <a:ext uri="{FF2B5EF4-FFF2-40B4-BE49-F238E27FC236}">
                <a16:creationId xmlns:a16="http://schemas.microsoft.com/office/drawing/2014/main" id="{E94482D1-3094-40C0-AD10-139C121DB1D8}"/>
              </a:ext>
            </a:extLst>
          </p:cNvPr>
          <p:cNvSpPr txBox="1"/>
          <p:nvPr/>
        </p:nvSpPr>
        <p:spPr>
          <a:xfrm>
            <a:off x="8440805" y="2224478"/>
            <a:ext cx="3296652" cy="3490699"/>
          </a:xfrm>
          <a:prstGeom prst="rect">
            <a:avLst/>
          </a:prstGeom>
          <a:noFill/>
        </p:spPr>
        <p:txBody>
          <a:bodyPr wrap="square" rtlCol="0">
            <a:spAutoFit/>
          </a:bodyPr>
          <a:lstStyle/>
          <a:p>
            <a:pPr>
              <a:lnSpc>
                <a:spcPts val="5260"/>
              </a:lnSpc>
            </a:pPr>
            <a:r>
              <a:rPr lang="en-US" sz="5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Distance Learning vs</a:t>
            </a:r>
          </a:p>
          <a:p>
            <a:pPr>
              <a:lnSpc>
                <a:spcPts val="5260"/>
              </a:lnSpc>
            </a:pPr>
            <a:r>
              <a:rPr lang="en-US" sz="5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Virtual Academy</a:t>
            </a:r>
          </a:p>
        </p:txBody>
      </p:sp>
      <p:pic>
        <p:nvPicPr>
          <p:cNvPr id="8" name="Picture 7">
            <a:extLst>
              <a:ext uri="{FF2B5EF4-FFF2-40B4-BE49-F238E27FC236}">
                <a16:creationId xmlns:a16="http://schemas.microsoft.com/office/drawing/2014/main" id="{64B0F157-1E02-4FAE-81C9-19674D4E2D8A}"/>
              </a:ext>
            </a:extLst>
          </p:cNvPr>
          <p:cNvPicPr>
            <a:picLocks noChangeAspect="1"/>
          </p:cNvPicPr>
          <p:nvPr/>
        </p:nvPicPr>
        <p:blipFill>
          <a:blip r:embed="rId3"/>
          <a:stretch>
            <a:fillRect/>
          </a:stretch>
        </p:blipFill>
        <p:spPr>
          <a:xfrm>
            <a:off x="405904" y="1141349"/>
            <a:ext cx="7858477" cy="5668785"/>
          </a:xfrm>
          <a:prstGeom prst="rect">
            <a:avLst/>
          </a:prstGeom>
        </p:spPr>
      </p:pic>
    </p:spTree>
    <p:extLst>
      <p:ext uri="{BB962C8B-B14F-4D97-AF65-F5344CB8AC3E}">
        <p14:creationId xmlns:p14="http://schemas.microsoft.com/office/powerpoint/2010/main" val="227093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859BDEC-073C-6043-B0EC-1E86088FC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79241A9A-199D-4CCE-844F-79863E9E68D2}"/>
              </a:ext>
            </a:extLst>
          </p:cNvPr>
          <p:cNvSpPr txBox="1">
            <a:spLocks/>
          </p:cNvSpPr>
          <p:nvPr/>
        </p:nvSpPr>
        <p:spPr>
          <a:xfrm>
            <a:off x="1915845" y="106102"/>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 </a:t>
            </a:r>
          </a:p>
        </p:txBody>
      </p:sp>
      <p:sp>
        <p:nvSpPr>
          <p:cNvPr id="2" name="TextBox 1">
            <a:extLst>
              <a:ext uri="{FF2B5EF4-FFF2-40B4-BE49-F238E27FC236}">
                <a16:creationId xmlns:a16="http://schemas.microsoft.com/office/drawing/2014/main" id="{86EDBDEC-9F1A-4378-8A3E-75BE7F0CAE18}"/>
              </a:ext>
            </a:extLst>
          </p:cNvPr>
          <p:cNvSpPr txBox="1"/>
          <p:nvPr/>
        </p:nvSpPr>
        <p:spPr>
          <a:xfrm>
            <a:off x="137664" y="271647"/>
            <a:ext cx="11916672" cy="646331"/>
          </a:xfrm>
          <a:prstGeom prst="rect">
            <a:avLst/>
          </a:prstGeom>
          <a:noFill/>
        </p:spPr>
        <p:txBody>
          <a:bodyPr wrap="square" rtlCol="0">
            <a:spAutoFit/>
          </a:bodyPr>
          <a:lstStyle/>
          <a:p>
            <a:pPr algn="ctr"/>
            <a:r>
              <a:rPr lang="en-US" sz="3600" b="1">
                <a:solidFill>
                  <a:schemeClr val="accent4"/>
                </a:solidFill>
                <a:latin typeface="Open Sans ExtraBold" panose="020B0606030504020204" pitchFamily="34" charset="0"/>
                <a:ea typeface="Open Sans ExtraBold" panose="020B0606030504020204" pitchFamily="34" charset="0"/>
                <a:cs typeface="Open Sans ExtraBold" panose="020B0606030504020204" pitchFamily="34" charset="0"/>
              </a:rPr>
              <a:t>KCPS Virtual Academy &amp; </a:t>
            </a:r>
            <a:r>
              <a:rPr lang="en-US" sz="36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Distance Learning</a:t>
            </a:r>
          </a:p>
        </p:txBody>
      </p:sp>
      <p:graphicFrame>
        <p:nvGraphicFramePr>
          <p:cNvPr id="4" name="Table 3">
            <a:extLst>
              <a:ext uri="{FF2B5EF4-FFF2-40B4-BE49-F238E27FC236}">
                <a16:creationId xmlns:a16="http://schemas.microsoft.com/office/drawing/2014/main" id="{770CEC8C-6217-48A4-BA52-03E533391D9C}"/>
              </a:ext>
            </a:extLst>
          </p:cNvPr>
          <p:cNvGraphicFramePr>
            <a:graphicFrameLocks noGrp="1"/>
          </p:cNvGraphicFramePr>
          <p:nvPr>
            <p:extLst>
              <p:ext uri="{D42A27DB-BD31-4B8C-83A1-F6EECF244321}">
                <p14:modId xmlns:p14="http://schemas.microsoft.com/office/powerpoint/2010/main" val="520281632"/>
              </p:ext>
            </p:extLst>
          </p:nvPr>
        </p:nvGraphicFramePr>
        <p:xfrm>
          <a:off x="683444" y="1024080"/>
          <a:ext cx="10975156" cy="5471558"/>
        </p:xfrm>
        <a:graphic>
          <a:graphicData uri="http://schemas.openxmlformats.org/drawingml/2006/table">
            <a:tbl>
              <a:tblPr firstRow="1" bandRow="1">
                <a:tableStyleId>{5C22544A-7EE6-4342-B048-85BDC9FD1C3A}</a:tableStyleId>
              </a:tblPr>
              <a:tblGrid>
                <a:gridCol w="1547160">
                  <a:extLst>
                    <a:ext uri="{9D8B030D-6E8A-4147-A177-3AD203B41FA5}">
                      <a16:colId xmlns:a16="http://schemas.microsoft.com/office/drawing/2014/main" val="610073672"/>
                    </a:ext>
                  </a:extLst>
                </a:gridCol>
                <a:gridCol w="4025454">
                  <a:extLst>
                    <a:ext uri="{9D8B030D-6E8A-4147-A177-3AD203B41FA5}">
                      <a16:colId xmlns:a16="http://schemas.microsoft.com/office/drawing/2014/main" val="2351740778"/>
                    </a:ext>
                  </a:extLst>
                </a:gridCol>
                <a:gridCol w="5402542">
                  <a:extLst>
                    <a:ext uri="{9D8B030D-6E8A-4147-A177-3AD203B41FA5}">
                      <a16:colId xmlns:a16="http://schemas.microsoft.com/office/drawing/2014/main" val="2957992659"/>
                    </a:ext>
                  </a:extLst>
                </a:gridCol>
              </a:tblGrid>
              <a:tr h="664103">
                <a:tc>
                  <a:txBody>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Grade Level</a:t>
                      </a:r>
                    </a:p>
                  </a:txBody>
                  <a:tcPr/>
                </a:tc>
                <a:tc>
                  <a:txBody>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KCPS Virtual Academy Resources</a:t>
                      </a:r>
                    </a:p>
                  </a:txBody>
                  <a:tcPr/>
                </a:tc>
                <a:tc>
                  <a:txBody>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Distance Learning Resources</a:t>
                      </a:r>
                    </a:p>
                  </a:txBody>
                  <a:tcPr/>
                </a:tc>
                <a:extLst>
                  <a:ext uri="{0D108BD9-81ED-4DB2-BD59-A6C34878D82A}">
                    <a16:rowId xmlns:a16="http://schemas.microsoft.com/office/drawing/2014/main" val="918712095"/>
                  </a:ext>
                </a:extLst>
              </a:tr>
              <a:tr h="1602485">
                <a:tc>
                  <a:txBody>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K-5</a:t>
                      </a:r>
                    </a:p>
                  </a:txBody>
                  <a:tcPr/>
                </a:tc>
                <a:tc>
                  <a:txBody>
                    <a:bodyPr/>
                    <a:lstStyle/>
                    <a:p>
                      <a:pPr marL="285750" indent="-285750">
                        <a:buFont typeface="Arial" panose="020B0604020202020204" pitchFamily="34" charset="0"/>
                        <a:buChar cha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Edgenuity</a:t>
                      </a:r>
                    </a:p>
                    <a:p>
                      <a:pPr marL="285750" indent="-285750">
                        <a:buFont typeface="Arial" panose="020B0604020202020204" pitchFamily="34" charset="0"/>
                        <a:buChar cha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Self-paced, online</a:t>
                      </a:r>
                      <a:r>
                        <a:rPr lang="en-US" sz="1800" b="0" i="0" baseline="0" dirty="0">
                          <a:latin typeface="Open Sans Light" panose="020B0306030504020204" pitchFamily="34" charset="0"/>
                          <a:ea typeface="Open Sans Light" panose="020B0306030504020204" pitchFamily="34" charset="0"/>
                          <a:cs typeface="Open Sans Light" panose="020B0306030504020204" pitchFamily="34" charset="0"/>
                        </a:rPr>
                        <a:t> c</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urriculum</a:t>
                      </a:r>
                    </a:p>
                    <a:p>
                      <a:pPr marL="285750" indent="-285750">
                        <a:buFont typeface="Arial" panose="020B0604020202020204" pitchFamily="34" charset="0"/>
                        <a:buChar cha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Enrolled for entire semester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a:latin typeface="Open Sans Light" panose="020B0306030504020204" pitchFamily="34" charset="0"/>
                          <a:ea typeface="Open Sans Light" panose="020B0306030504020204" pitchFamily="34" charset="0"/>
                          <a:cs typeface="Open Sans Light" panose="020B0306030504020204" pitchFamily="34" charset="0"/>
                        </a:rPr>
                        <a:t>Adopted curriculum with digital and print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rPr>
                        <a:t>Students responsible for participation in teacher lessons and completing assignments</a:t>
                      </a:r>
                      <a:endParaRPr lang="en-US" sz="18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1927584766"/>
                  </a:ext>
                </a:extLst>
              </a:tr>
              <a:tr h="1602485">
                <a:tc>
                  <a:txBody>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6-8</a:t>
                      </a:r>
                    </a:p>
                  </a:txBody>
                  <a:tcPr/>
                </a:tc>
                <a:tc>
                  <a:txBody>
                    <a:bodyPr/>
                    <a:lstStyle/>
                    <a:p>
                      <a:pPr marL="285750" indent="-285750">
                        <a:buFont typeface="Arial" panose="020B0604020202020204" pitchFamily="34" charset="0"/>
                        <a:buChar cha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Odysseyware</a:t>
                      </a:r>
                    </a:p>
                    <a:p>
                      <a:pPr marL="285750" indent="-285750">
                        <a:buFont typeface="Arial" panose="020B0604020202020204" pitchFamily="34" charset="0"/>
                        <a:buChar cha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Self-paced, online</a:t>
                      </a:r>
                      <a:r>
                        <a:rPr lang="en-US" sz="1800" b="0" i="0" baseline="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curriculum</a:t>
                      </a:r>
                    </a:p>
                    <a:p>
                      <a:pPr marL="285750" indent="-285750">
                        <a:buFont typeface="Arial" panose="020B0604020202020204" pitchFamily="34" charset="0"/>
                        <a:buChar cha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Enrolled for entire semester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a:latin typeface="Open Sans Light" panose="020B0306030504020204" pitchFamily="34" charset="0"/>
                          <a:ea typeface="Open Sans Light" panose="020B0306030504020204" pitchFamily="34" charset="0"/>
                          <a:cs typeface="Open Sans Light" panose="020B0306030504020204" pitchFamily="34" charset="0"/>
                        </a:rPr>
                        <a:t>Adopted curriculum with digital and print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rPr>
                        <a:t>Students responsible for participation in teacher lessons and completing assignments</a:t>
                      </a:r>
                      <a:endParaRPr lang="en-US" sz="18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1130688925"/>
                  </a:ext>
                </a:extLst>
              </a:tr>
              <a:tr h="1602485">
                <a:tc>
                  <a:txBody>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9-12</a:t>
                      </a:r>
                    </a:p>
                  </a:txBody>
                  <a:tcPr/>
                </a:tc>
                <a:tc>
                  <a:txBody>
                    <a:bodyPr/>
                    <a:lstStyle/>
                    <a:p>
                      <a:pPr marL="285750" indent="-285750">
                        <a:buFont typeface="Arial" panose="020B0604020202020204" pitchFamily="34" charset="0"/>
                        <a:buChar char="•"/>
                      </a:pPr>
                      <a:r>
                        <a:rPr lang="en-US" sz="1800" b="0" i="0" err="1">
                          <a:latin typeface="Open Sans Light" panose="020B0306030504020204" pitchFamily="34" charset="0"/>
                          <a:ea typeface="Open Sans Light" panose="020B0306030504020204" pitchFamily="34" charset="0"/>
                          <a:cs typeface="Open Sans Light" panose="020B0306030504020204" pitchFamily="34" charset="0"/>
                        </a:rPr>
                        <a:t>Odysseyware</a:t>
                      </a:r>
                      <a:endParaRPr lang="en-US" sz="1800" b="0" i="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US" sz="1800" b="0" i="0">
                          <a:latin typeface="Open Sans Light" panose="020B0306030504020204" pitchFamily="34" charset="0"/>
                          <a:ea typeface="Open Sans Light" panose="020B0306030504020204" pitchFamily="34" charset="0"/>
                          <a:cs typeface="Open Sans Light" panose="020B0306030504020204" pitchFamily="34" charset="0"/>
                        </a:rPr>
                        <a:t>Self-paced, online</a:t>
                      </a:r>
                      <a:r>
                        <a:rPr lang="en-US" sz="1800" b="0" i="0" baseline="0">
                          <a:latin typeface="Open Sans Light" panose="020B0306030504020204" pitchFamily="34" charset="0"/>
                          <a:ea typeface="Open Sans Light" panose="020B0306030504020204" pitchFamily="34" charset="0"/>
                          <a:cs typeface="Open Sans Light" panose="020B0306030504020204" pitchFamily="34" charset="0"/>
                        </a:rPr>
                        <a:t> c</a:t>
                      </a:r>
                      <a:r>
                        <a:rPr lang="en-US" sz="1800" b="0" i="0">
                          <a:latin typeface="Open Sans Light" panose="020B0306030504020204" pitchFamily="34" charset="0"/>
                          <a:ea typeface="Open Sans Light" panose="020B0306030504020204" pitchFamily="34" charset="0"/>
                          <a:cs typeface="Open Sans Light" panose="020B0306030504020204" pitchFamily="34" charset="0"/>
                        </a:rPr>
                        <a:t>urriculum</a:t>
                      </a:r>
                    </a:p>
                    <a:p>
                      <a:pPr marL="285750" indent="-285750">
                        <a:buFont typeface="Arial" panose="020B0604020202020204" pitchFamily="34" charset="0"/>
                        <a:buChar char="•"/>
                      </a:pPr>
                      <a:r>
                        <a:rPr lang="en-US" sz="1800" b="0" i="0">
                          <a:latin typeface="Open Sans Light" panose="020B0306030504020204" pitchFamily="34" charset="0"/>
                          <a:ea typeface="Open Sans Light" panose="020B0306030504020204" pitchFamily="34" charset="0"/>
                          <a:cs typeface="Open Sans Light" panose="020B0306030504020204" pitchFamily="34" charset="0"/>
                        </a:rPr>
                        <a:t>Enrolled for entire semester</a:t>
                      </a:r>
                    </a:p>
                    <a:p>
                      <a:endParaRPr lang="en-US" sz="18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Adopted Curriculum with digital and print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rPr>
                        <a:t>Students responsible for participation in teacher lessons and completing assignments</a:t>
                      </a:r>
                      <a:endParaRPr lang="en-US" sz="18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2308544252"/>
                  </a:ext>
                </a:extLst>
              </a:tr>
            </a:tbl>
          </a:graphicData>
        </a:graphic>
      </p:graphicFrame>
    </p:spTree>
    <p:extLst>
      <p:ext uri="{BB962C8B-B14F-4D97-AF65-F5344CB8AC3E}">
        <p14:creationId xmlns:p14="http://schemas.microsoft.com/office/powerpoint/2010/main" val="159469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ock&#10;&#10;Description automatically generated">
            <a:extLst>
              <a:ext uri="{FF2B5EF4-FFF2-40B4-BE49-F238E27FC236}">
                <a16:creationId xmlns:a16="http://schemas.microsoft.com/office/drawing/2014/main" id="{FC9C301D-148E-0E41-8307-59C346E3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94482D1-3094-40C0-AD10-139C121DB1D8}"/>
              </a:ext>
            </a:extLst>
          </p:cNvPr>
          <p:cNvSpPr txBox="1"/>
          <p:nvPr/>
        </p:nvSpPr>
        <p:spPr>
          <a:xfrm>
            <a:off x="3414107" y="323721"/>
            <a:ext cx="8404492" cy="1400383"/>
          </a:xfrm>
          <a:prstGeom prst="rect">
            <a:avLst/>
          </a:prstGeom>
          <a:noFill/>
        </p:spPr>
        <p:txBody>
          <a:bodyPr wrap="square" rtlCol="0">
            <a:spAutoFit/>
          </a:bodyPr>
          <a:lstStyle/>
          <a:p>
            <a:pPr algn="r">
              <a:lnSpc>
                <a:spcPts val="5060"/>
              </a:lnSpc>
            </a:pPr>
            <a:r>
              <a:rPr lang="en-US" sz="48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KCPS Recommendation for SY 2020-2021</a:t>
            </a:r>
          </a:p>
        </p:txBody>
      </p:sp>
      <p:graphicFrame>
        <p:nvGraphicFramePr>
          <p:cNvPr id="2" name="Diagram 1">
            <a:extLst>
              <a:ext uri="{FF2B5EF4-FFF2-40B4-BE49-F238E27FC236}">
                <a16:creationId xmlns:a16="http://schemas.microsoft.com/office/drawing/2014/main" id="{21BB49D9-FED4-4163-A5C4-534366A6275C}"/>
              </a:ext>
            </a:extLst>
          </p:cNvPr>
          <p:cNvGraphicFramePr/>
          <p:nvPr>
            <p:extLst>
              <p:ext uri="{D42A27DB-BD31-4B8C-83A1-F6EECF244321}">
                <p14:modId xmlns:p14="http://schemas.microsoft.com/office/powerpoint/2010/main" val="4042063909"/>
              </p:ext>
            </p:extLst>
          </p:nvPr>
        </p:nvGraphicFramePr>
        <p:xfrm>
          <a:off x="2062337" y="1445102"/>
          <a:ext cx="8091892" cy="51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25FBFBF-60EE-4DBC-B4CA-27961E4A3C93}"/>
              </a:ext>
            </a:extLst>
          </p:cNvPr>
          <p:cNvSpPr txBox="1"/>
          <p:nvPr/>
        </p:nvSpPr>
        <p:spPr>
          <a:xfrm>
            <a:off x="8768266" y="3449762"/>
            <a:ext cx="3174183" cy="1477328"/>
          </a:xfrm>
          <a:prstGeom prst="rect">
            <a:avLst/>
          </a:prstGeom>
          <a:noFill/>
        </p:spPr>
        <p:txBody>
          <a:bodyPr wrap="square" rtlCol="0">
            <a:spAutoFit/>
          </a:bodyPr>
          <a:lstStyle/>
          <a:p>
            <a:r>
              <a:rPr lang="en-US" b="1">
                <a:latin typeface="Open Sans Semibold" panose="020B0606030504020204" pitchFamily="34" charset="0"/>
                <a:ea typeface="Open Sans Semibold" panose="020B0606030504020204" pitchFamily="34" charset="0"/>
                <a:cs typeface="Open Sans Semibold" panose="020B0606030504020204" pitchFamily="34" charset="0"/>
              </a:rPr>
              <a:t>Has Kansas City seen a consistent decline in COVID cases for 14 days? (Collaborate with KC Health Department)</a:t>
            </a:r>
          </a:p>
        </p:txBody>
      </p:sp>
      <p:sp>
        <p:nvSpPr>
          <p:cNvPr id="5" name="TextBox 4">
            <a:extLst>
              <a:ext uri="{FF2B5EF4-FFF2-40B4-BE49-F238E27FC236}">
                <a16:creationId xmlns:a16="http://schemas.microsoft.com/office/drawing/2014/main" id="{0A0921EB-19AD-43EB-B6EA-945F0DC2E73F}"/>
              </a:ext>
            </a:extLst>
          </p:cNvPr>
          <p:cNvSpPr txBox="1"/>
          <p:nvPr/>
        </p:nvSpPr>
        <p:spPr>
          <a:xfrm>
            <a:off x="274117" y="1445102"/>
            <a:ext cx="5213023" cy="523220"/>
          </a:xfrm>
          <a:prstGeom prst="rect">
            <a:avLst/>
          </a:prstGeom>
          <a:noFill/>
        </p:spPr>
        <p:txBody>
          <a:bodyPr wrap="square" rtlCol="0">
            <a:spAutoFit/>
          </a:bodyPr>
          <a:lstStyle/>
          <a:p>
            <a:r>
              <a:rPr lang="en-US" sz="2800" b="1"/>
              <a:t>GOAL:  100% In-Person Learning</a:t>
            </a:r>
          </a:p>
        </p:txBody>
      </p:sp>
      <p:sp>
        <p:nvSpPr>
          <p:cNvPr id="9" name="TextBox 8">
            <a:extLst>
              <a:ext uri="{FF2B5EF4-FFF2-40B4-BE49-F238E27FC236}">
                <a16:creationId xmlns:a16="http://schemas.microsoft.com/office/drawing/2014/main" id="{D76F530C-DE65-4A68-B30F-CA8F72C87836}"/>
              </a:ext>
            </a:extLst>
          </p:cNvPr>
          <p:cNvSpPr txBox="1"/>
          <p:nvPr/>
        </p:nvSpPr>
        <p:spPr>
          <a:xfrm>
            <a:off x="521012" y="3311262"/>
            <a:ext cx="2902724" cy="1477328"/>
          </a:xfrm>
          <a:prstGeom prst="rect">
            <a:avLst/>
          </a:prstGeom>
          <a:noFill/>
        </p:spPr>
        <p:txBody>
          <a:bodyPr wrap="square" rtlCol="0">
            <a:spAutoFit/>
          </a:bodyPr>
          <a:lstStyle/>
          <a:p>
            <a:r>
              <a:rPr lang="en-US" b="1">
                <a:latin typeface="Open Sans Semibold" panose="020B0606030504020204" pitchFamily="34" charset="0"/>
                <a:ea typeface="Open Sans Semibold" panose="020B0606030504020204" pitchFamily="34" charset="0"/>
                <a:cs typeface="Open Sans Semibold" panose="020B0606030504020204" pitchFamily="34" charset="0"/>
              </a:rPr>
              <a:t>Has Kansas City seen a consistent decline in COVID cases for 14 days? (Collaborate with KC Health Department)</a:t>
            </a:r>
          </a:p>
        </p:txBody>
      </p:sp>
    </p:spTree>
    <p:extLst>
      <p:ext uri="{BB962C8B-B14F-4D97-AF65-F5344CB8AC3E}">
        <p14:creationId xmlns:p14="http://schemas.microsoft.com/office/powerpoint/2010/main" val="83017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ock&#10;&#10;Description automatically generated">
            <a:extLst>
              <a:ext uri="{FF2B5EF4-FFF2-40B4-BE49-F238E27FC236}">
                <a16:creationId xmlns:a16="http://schemas.microsoft.com/office/drawing/2014/main" id="{FC9C301D-148E-0E41-8307-59C346E3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94482D1-3094-40C0-AD10-139C121DB1D8}"/>
              </a:ext>
            </a:extLst>
          </p:cNvPr>
          <p:cNvSpPr txBox="1"/>
          <p:nvPr/>
        </p:nvSpPr>
        <p:spPr>
          <a:xfrm>
            <a:off x="920159" y="922810"/>
            <a:ext cx="10575617" cy="1306063"/>
          </a:xfrm>
          <a:prstGeom prst="rect">
            <a:avLst/>
          </a:prstGeom>
          <a:noFill/>
        </p:spPr>
        <p:txBody>
          <a:bodyPr wrap="square" rtlCol="0" anchor="t">
            <a:spAutoFit/>
          </a:bodyPr>
          <a:lstStyle/>
          <a:p>
            <a:pPr algn="ctr">
              <a:lnSpc>
                <a:spcPts val="4660"/>
              </a:lnSpc>
            </a:pPr>
            <a:r>
              <a:rPr lang="en-US" sz="4800" b="1">
                <a:solidFill>
                  <a:srgbClr val="005CAB"/>
                </a:solidFill>
                <a:latin typeface="Open Sans ExtraBold"/>
                <a:ea typeface="Open Sans ExtraBold" panose="020B0606030504020204" pitchFamily="34" charset="0"/>
                <a:cs typeface="Open Sans ExtraBold" panose="020B0606030504020204" pitchFamily="34" charset="0"/>
              </a:rPr>
              <a:t>What will drive a shift from one phase to the next?</a:t>
            </a:r>
          </a:p>
        </p:txBody>
      </p:sp>
      <p:sp>
        <p:nvSpPr>
          <p:cNvPr id="3" name="Rectangle 2">
            <a:extLst>
              <a:ext uri="{FF2B5EF4-FFF2-40B4-BE49-F238E27FC236}">
                <a16:creationId xmlns:a16="http://schemas.microsoft.com/office/drawing/2014/main" id="{C006A29E-FFDF-AC4F-A8B2-D8599E9E78DA}"/>
              </a:ext>
            </a:extLst>
          </p:cNvPr>
          <p:cNvSpPr/>
          <p:nvPr/>
        </p:nvSpPr>
        <p:spPr>
          <a:xfrm>
            <a:off x="790832" y="2384854"/>
            <a:ext cx="4806778" cy="29038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1" descr="A close up of a sign&#10;&#10;Description automatically generated">
            <a:extLst>
              <a:ext uri="{FF2B5EF4-FFF2-40B4-BE49-F238E27FC236}">
                <a16:creationId xmlns:a16="http://schemas.microsoft.com/office/drawing/2014/main" id="{30647A44-52E2-4D72-86AD-4565DF749E6D}"/>
              </a:ext>
            </a:extLst>
          </p:cNvPr>
          <p:cNvPicPr>
            <a:picLocks noChangeAspect="1"/>
          </p:cNvPicPr>
          <p:nvPr/>
        </p:nvPicPr>
        <p:blipFill>
          <a:blip r:embed="rId3"/>
          <a:stretch>
            <a:fillRect/>
          </a:stretch>
        </p:blipFill>
        <p:spPr>
          <a:xfrm>
            <a:off x="920159" y="2565725"/>
            <a:ext cx="4548221" cy="2568172"/>
          </a:xfrm>
          <a:prstGeom prst="rect">
            <a:avLst/>
          </a:prstGeom>
        </p:spPr>
      </p:pic>
      <p:sp>
        <p:nvSpPr>
          <p:cNvPr id="2" name="Rectangle 1">
            <a:extLst>
              <a:ext uri="{FF2B5EF4-FFF2-40B4-BE49-F238E27FC236}">
                <a16:creationId xmlns:a16="http://schemas.microsoft.com/office/drawing/2014/main" id="{1325242D-3B02-DD44-9E1A-2EE42887C98D}"/>
              </a:ext>
            </a:extLst>
          </p:cNvPr>
          <p:cNvSpPr/>
          <p:nvPr/>
        </p:nvSpPr>
        <p:spPr>
          <a:xfrm>
            <a:off x="6598507" y="2347783"/>
            <a:ext cx="4673333" cy="3015049"/>
          </a:xfrm>
          <a:prstGeom prst="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2" descr="A picture containing drawing&#10;&#10;Description automatically generated">
            <a:extLst>
              <a:ext uri="{FF2B5EF4-FFF2-40B4-BE49-F238E27FC236}">
                <a16:creationId xmlns:a16="http://schemas.microsoft.com/office/drawing/2014/main" id="{FCE6539F-844A-4182-A81E-B6D25460EB6E}"/>
              </a:ext>
            </a:extLst>
          </p:cNvPr>
          <p:cNvPicPr>
            <a:picLocks noChangeAspect="1"/>
          </p:cNvPicPr>
          <p:nvPr/>
        </p:nvPicPr>
        <p:blipFill>
          <a:blip r:embed="rId4"/>
          <a:stretch>
            <a:fillRect/>
          </a:stretch>
        </p:blipFill>
        <p:spPr>
          <a:xfrm>
            <a:off x="6723622" y="2559439"/>
            <a:ext cx="4429327" cy="2574458"/>
          </a:xfrm>
          <a:prstGeom prst="rect">
            <a:avLst/>
          </a:prstGeom>
        </p:spPr>
      </p:pic>
      <p:pic>
        <p:nvPicPr>
          <p:cNvPr id="23" name="Picture 23" descr="A close up of a logo&#10;&#10;Description automatically generated">
            <a:extLst>
              <a:ext uri="{FF2B5EF4-FFF2-40B4-BE49-F238E27FC236}">
                <a16:creationId xmlns:a16="http://schemas.microsoft.com/office/drawing/2014/main" id="{A4CA673E-B19E-4812-8251-77E2B5BDFD52}"/>
              </a:ext>
            </a:extLst>
          </p:cNvPr>
          <p:cNvPicPr>
            <a:picLocks noChangeAspect="1"/>
          </p:cNvPicPr>
          <p:nvPr/>
        </p:nvPicPr>
        <p:blipFill>
          <a:blip r:embed="rId5"/>
          <a:stretch>
            <a:fillRect/>
          </a:stretch>
        </p:blipFill>
        <p:spPr>
          <a:xfrm>
            <a:off x="5338763" y="2904247"/>
            <a:ext cx="1514475" cy="1676400"/>
          </a:xfrm>
          <a:prstGeom prst="rect">
            <a:avLst/>
          </a:prstGeom>
        </p:spPr>
      </p:pic>
    </p:spTree>
    <p:extLst>
      <p:ext uri="{BB962C8B-B14F-4D97-AF65-F5344CB8AC3E}">
        <p14:creationId xmlns:p14="http://schemas.microsoft.com/office/powerpoint/2010/main" val="234627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6F70A086-FD5E-0845-A66D-BCF53EC8BBDE}"/>
              </a:ext>
            </a:extLst>
          </p:cNvPr>
          <p:cNvSpPr/>
          <p:nvPr/>
        </p:nvSpPr>
        <p:spPr>
          <a:xfrm>
            <a:off x="-201922" y="-144219"/>
            <a:ext cx="12428621" cy="3432214"/>
          </a:xfrm>
          <a:prstGeom prst="round2Diag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8"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8"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9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9241A9A-199D-4CCE-844F-79863E9E68D2}"/>
              </a:ext>
            </a:extLst>
          </p:cNvPr>
          <p:cNvSpPr txBox="1">
            <a:spLocks/>
          </p:cNvSpPr>
          <p:nvPr/>
        </p:nvSpPr>
        <p:spPr>
          <a:xfrm>
            <a:off x="1056214" y="5128762"/>
            <a:ext cx="10326213" cy="9418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700"/>
              </a:lnSpc>
              <a:spcAft>
                <a:spcPts val="600"/>
              </a:spcAft>
            </a:pPr>
            <a:r>
              <a:rPr lang="en-US"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 How will KCPS re-envision education for our students?</a:t>
            </a:r>
          </a:p>
        </p:txBody>
      </p:sp>
      <p:sp>
        <p:nvSpPr>
          <p:cNvPr id="50" name="Rectangle 49">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9E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7A90DB-190F-4A57-95A7-FB3AEB698AC2}"/>
              </a:ext>
            </a:extLst>
          </p:cNvPr>
          <p:cNvPicPr>
            <a:picLocks noChangeAspect="1"/>
          </p:cNvPicPr>
          <p:nvPr/>
        </p:nvPicPr>
        <p:blipFill rotWithShape="1">
          <a:blip r:embed="rId2"/>
          <a:srcRect l="1913" r="1915"/>
          <a:stretch/>
        </p:blipFill>
        <p:spPr>
          <a:xfrm>
            <a:off x="2251846" y="349172"/>
            <a:ext cx="7879860" cy="4240115"/>
          </a:xfrm>
          <a:prstGeom prst="rect">
            <a:avLst/>
          </a:prstGeom>
        </p:spPr>
      </p:pic>
    </p:spTree>
    <p:extLst>
      <p:ext uri="{BB962C8B-B14F-4D97-AF65-F5344CB8AC3E}">
        <p14:creationId xmlns:p14="http://schemas.microsoft.com/office/powerpoint/2010/main" val="255099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lue, skiing, air&#10;&#10;Description automatically generated">
            <a:extLst>
              <a:ext uri="{FF2B5EF4-FFF2-40B4-BE49-F238E27FC236}">
                <a16:creationId xmlns:a16="http://schemas.microsoft.com/office/drawing/2014/main" id="{E0E04BF9-32D5-0B47-BF3A-7360A5008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6" y="0"/>
            <a:ext cx="12192000" cy="6858000"/>
          </a:xfrm>
          <a:prstGeom prst="rect">
            <a:avLst/>
          </a:prstGeom>
        </p:spPr>
      </p:pic>
      <p:sp>
        <p:nvSpPr>
          <p:cNvPr id="5" name="Title 1">
            <a:extLst>
              <a:ext uri="{FF2B5EF4-FFF2-40B4-BE49-F238E27FC236}">
                <a16:creationId xmlns:a16="http://schemas.microsoft.com/office/drawing/2014/main" id="{8A378217-5B95-4D53-AE14-5178698778B5}"/>
              </a:ext>
            </a:extLst>
          </p:cNvPr>
          <p:cNvSpPr txBox="1">
            <a:spLocks/>
          </p:cNvSpPr>
          <p:nvPr/>
        </p:nvSpPr>
        <p:spPr>
          <a:xfrm>
            <a:off x="114296" y="156389"/>
            <a:ext cx="11963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KCPS Blended Learning</a:t>
            </a:r>
          </a:p>
        </p:txBody>
      </p:sp>
      <p:sp>
        <p:nvSpPr>
          <p:cNvPr id="6" name="Rectangle 5">
            <a:extLst>
              <a:ext uri="{FF2B5EF4-FFF2-40B4-BE49-F238E27FC236}">
                <a16:creationId xmlns:a16="http://schemas.microsoft.com/office/drawing/2014/main" id="{83CA1A57-09A6-FC44-B717-5E2F92E260C7}"/>
              </a:ext>
            </a:extLst>
          </p:cNvPr>
          <p:cNvSpPr/>
          <p:nvPr/>
        </p:nvSpPr>
        <p:spPr>
          <a:xfrm>
            <a:off x="770021" y="1246021"/>
            <a:ext cx="10984832" cy="1030063"/>
          </a:xfrm>
          <a:prstGeom prst="rect">
            <a:avLst/>
          </a:prstGeom>
          <a:solidFill>
            <a:srgbClr val="005CAB"/>
          </a:solidFill>
          <a:effectLst>
            <a:outerShdw blurRad="50800" dist="50800" dir="5400000" algn="ctr" rotWithShape="0">
              <a:srgbClr val="005CAB">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89EB41-1225-834E-BD14-E5F2BF2DFA0F}"/>
              </a:ext>
            </a:extLst>
          </p:cNvPr>
          <p:cNvSpPr/>
          <p:nvPr/>
        </p:nvSpPr>
        <p:spPr>
          <a:xfrm>
            <a:off x="747963" y="4097024"/>
            <a:ext cx="10984832" cy="1030063"/>
          </a:xfrm>
          <a:prstGeom prst="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A67DEF-2222-4BCB-B972-495C5D61FCED}"/>
              </a:ext>
            </a:extLst>
          </p:cNvPr>
          <p:cNvSpPr txBox="1"/>
          <p:nvPr/>
        </p:nvSpPr>
        <p:spPr>
          <a:xfrm>
            <a:off x="830179" y="1299389"/>
            <a:ext cx="10820400" cy="4324261"/>
          </a:xfrm>
          <a:prstGeom prst="rect">
            <a:avLst/>
          </a:prstGeom>
          <a:noFill/>
        </p:spPr>
        <p:txBody>
          <a:bodyPr wrap="square" rtlCol="0">
            <a:spAutoFit/>
          </a:bodyPr>
          <a:lstStyle/>
          <a:p>
            <a:pPr algn="ctr">
              <a:lnSpc>
                <a:spcPts val="3340"/>
              </a:lnSpc>
            </a:pPr>
            <a:r>
              <a:rPr lang="en-US" sz="3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PK-3 + critical-needs students attend school Monday – Friday (Distance Learning Wednesdays) with social distancing</a:t>
            </a:r>
          </a:p>
          <a:p>
            <a:pPr algn="ctr">
              <a:lnSpc>
                <a:spcPts val="3340"/>
              </a:lnSpc>
            </a:pPr>
            <a:endParaRPr lang="en-US" sz="3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ts val="3340"/>
              </a:lnSpc>
            </a:pPr>
            <a:endParaRPr lang="en-US" sz="3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ts val="3340"/>
              </a:lnSpc>
            </a:pP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ts val="3340"/>
              </a:lnSpc>
            </a:pP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ts val="334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*Pre-K Head Start will operate on a 5-day schedule with a 10:2 ratio at school while the other 10 students participate in distance learning to be added as conditions allow</a:t>
            </a:r>
          </a:p>
          <a:p>
            <a:pPr algn="ctr">
              <a:lnSpc>
                <a:spcPts val="3340"/>
              </a:lnSpc>
            </a:pPr>
            <a:r>
              <a:rPr lang="en-US" sz="3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Grade 4-12 students attend school two times per week on a Blended Model</a:t>
            </a:r>
          </a:p>
        </p:txBody>
      </p:sp>
      <p:pic>
        <p:nvPicPr>
          <p:cNvPr id="8" name="Picture 7">
            <a:extLst>
              <a:ext uri="{FF2B5EF4-FFF2-40B4-BE49-F238E27FC236}">
                <a16:creationId xmlns:a16="http://schemas.microsoft.com/office/drawing/2014/main" id="{7ED2B716-4667-4D3C-B569-6963856DA4B9}"/>
              </a:ext>
            </a:extLst>
          </p:cNvPr>
          <p:cNvPicPr>
            <a:picLocks noChangeAspect="1"/>
          </p:cNvPicPr>
          <p:nvPr/>
        </p:nvPicPr>
        <p:blipFill>
          <a:blip r:embed="rId4"/>
          <a:stretch>
            <a:fillRect/>
          </a:stretch>
        </p:blipFill>
        <p:spPr>
          <a:xfrm>
            <a:off x="2240443" y="2276084"/>
            <a:ext cx="7711103" cy="1593973"/>
          </a:xfrm>
          <a:prstGeom prst="rect">
            <a:avLst/>
          </a:prstGeom>
        </p:spPr>
      </p:pic>
      <p:pic>
        <p:nvPicPr>
          <p:cNvPr id="9" name="Picture 8">
            <a:extLst>
              <a:ext uri="{FF2B5EF4-FFF2-40B4-BE49-F238E27FC236}">
                <a16:creationId xmlns:a16="http://schemas.microsoft.com/office/drawing/2014/main" id="{B1A04424-550C-4B78-AD38-E6D4CB8C7638}"/>
              </a:ext>
            </a:extLst>
          </p:cNvPr>
          <p:cNvPicPr>
            <a:picLocks noChangeAspect="1"/>
          </p:cNvPicPr>
          <p:nvPr/>
        </p:nvPicPr>
        <p:blipFill>
          <a:blip r:embed="rId5"/>
          <a:stretch>
            <a:fillRect/>
          </a:stretch>
        </p:blipFill>
        <p:spPr>
          <a:xfrm>
            <a:off x="2105575" y="5127087"/>
            <a:ext cx="7980841" cy="1523712"/>
          </a:xfrm>
          <a:prstGeom prst="rect">
            <a:avLst/>
          </a:prstGeom>
        </p:spPr>
      </p:pic>
    </p:spTree>
    <p:extLst>
      <p:ext uri="{BB962C8B-B14F-4D97-AF65-F5344CB8AC3E}">
        <p14:creationId xmlns:p14="http://schemas.microsoft.com/office/powerpoint/2010/main" val="350794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A2884EA-C40C-5546-AB6B-9ECD18FB4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E1A2CE1-327E-2344-A353-42FCF0CA5866}"/>
              </a:ext>
            </a:extLst>
          </p:cNvPr>
          <p:cNvSpPr/>
          <p:nvPr/>
        </p:nvSpPr>
        <p:spPr>
          <a:xfrm>
            <a:off x="538854" y="409074"/>
            <a:ext cx="11215999" cy="950495"/>
          </a:xfrm>
          <a:prstGeom prst="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A378217-5B95-4D53-AE14-5178698778B5}"/>
              </a:ext>
            </a:extLst>
          </p:cNvPr>
          <p:cNvSpPr txBox="1">
            <a:spLocks/>
          </p:cNvSpPr>
          <p:nvPr/>
        </p:nvSpPr>
        <p:spPr>
          <a:xfrm>
            <a:off x="991455" y="312822"/>
            <a:ext cx="1202158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Spring and Summer Distance Learning</a:t>
            </a:r>
          </a:p>
        </p:txBody>
      </p:sp>
      <p:sp>
        <p:nvSpPr>
          <p:cNvPr id="3" name="TextBox 2">
            <a:extLst>
              <a:ext uri="{FF2B5EF4-FFF2-40B4-BE49-F238E27FC236}">
                <a16:creationId xmlns:a16="http://schemas.microsoft.com/office/drawing/2014/main" id="{69F2F51C-10FD-42F8-A26E-8725CB09D8B9}"/>
              </a:ext>
            </a:extLst>
          </p:cNvPr>
          <p:cNvSpPr txBox="1"/>
          <p:nvPr/>
        </p:nvSpPr>
        <p:spPr>
          <a:xfrm>
            <a:off x="697831" y="1768643"/>
            <a:ext cx="5035456" cy="4062651"/>
          </a:xfrm>
          <a:prstGeom prst="rect">
            <a:avLst/>
          </a:prstGeom>
          <a:noFill/>
        </p:spPr>
        <p:txBody>
          <a:bodyPr wrap="square" rtlCol="0">
            <a:spAutoFit/>
          </a:bodyPr>
          <a:lstStyle/>
          <a:p>
            <a:r>
              <a:rPr lang="en-US" sz="2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Positives</a:t>
            </a:r>
          </a:p>
          <a:p>
            <a:pPr marL="285750" indent="-285750">
              <a:buFont typeface="Arial" panose="020B0604020202020204" pitchFamily="34" charset="0"/>
              <a:buChar cha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Pre-recorded lessons allowed teachers to focus more on virtual meeting time with students</a:t>
            </a:r>
          </a:p>
          <a:p>
            <a:pPr marL="285750" indent="-285750">
              <a:buFont typeface="Arial" panose="020B0604020202020204" pitchFamily="34" charset="0"/>
              <a:buChar cha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Flexibility in student pace of work</a:t>
            </a:r>
          </a:p>
          <a:p>
            <a:pPr marL="285750" indent="-285750">
              <a:buFont typeface="Arial" panose="020B0604020202020204" pitchFamily="34" charset="0"/>
              <a:buChar cha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Communication and availability from teachers (teachers quickly responded to parents)</a:t>
            </a:r>
          </a:p>
          <a:p>
            <a:pPr marL="285750" indent="-285750">
              <a:buFont typeface="Arial" panose="020B0604020202020204" pitchFamily="34" charset="0"/>
              <a:buChar cha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 cadres encouraged collaboration around distance learning platforms</a:t>
            </a:r>
          </a:p>
          <a:p>
            <a:pPr marL="285750" indent="-285750">
              <a:buFont typeface="Arial" panose="020B0604020202020204" pitchFamily="34" charset="0"/>
              <a:buChar cha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 flexibility based on student needs</a:t>
            </a:r>
          </a:p>
          <a:p>
            <a:pPr marL="285750" indent="-285750">
              <a:buFont typeface="Arial" panose="020B0604020202020204" pitchFamily="34" charset="0"/>
              <a:buChar char="•"/>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Parents like weekly assignments posted, allowing for students to be able to pace their work</a:t>
            </a:r>
          </a:p>
        </p:txBody>
      </p:sp>
      <p:sp>
        <p:nvSpPr>
          <p:cNvPr id="7" name="TextBox 6">
            <a:extLst>
              <a:ext uri="{FF2B5EF4-FFF2-40B4-BE49-F238E27FC236}">
                <a16:creationId xmlns:a16="http://schemas.microsoft.com/office/drawing/2014/main" id="{C74C6529-6C0F-412D-9FF1-14F08CE3C772}"/>
              </a:ext>
            </a:extLst>
          </p:cNvPr>
          <p:cNvSpPr txBox="1"/>
          <p:nvPr/>
        </p:nvSpPr>
        <p:spPr>
          <a:xfrm>
            <a:off x="6455826" y="1552074"/>
            <a:ext cx="5459450" cy="4893647"/>
          </a:xfrm>
          <a:prstGeom prst="rect">
            <a:avLst/>
          </a:prstGeom>
          <a:noFill/>
        </p:spPr>
        <p:txBody>
          <a:bodyPr wrap="square" rtlCol="0">
            <a:spAutoFit/>
          </a:bodyPr>
          <a:lstStyle/>
          <a:p>
            <a:r>
              <a:rPr lang="en-US" sz="2400" b="1">
                <a:latin typeface="Open Sans ExtraBold" panose="020B0606030504020204" pitchFamily="34" charset="0"/>
                <a:ea typeface="Open Sans ExtraBold" panose="020B0606030504020204" pitchFamily="34" charset="0"/>
                <a:cs typeface="Open Sans ExtraBold" panose="020B0606030504020204" pitchFamily="34" charset="0"/>
              </a:rPr>
              <a:t>Opportunities</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Students really need 1:1 devices vs 1 per family</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Grading: make sure that grading expectations are explicit</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Language needs for families that speak languages other than English</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Parent professional development on technology applications and meeting sites (partnership with Department of Family and Community Engagement)</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More opportunities for teacher professional development on distance learning</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Keep virtual meeting times consistent</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Parents desire more one-on-one between the teacher and student</a:t>
            </a:r>
          </a:p>
          <a:p>
            <a:pPr marL="285750" indent="-285750">
              <a:buFont typeface="Arial" panose="020B0604020202020204" pitchFamily="34" charset="0"/>
              <a:buChar char="•"/>
            </a:pPr>
            <a:r>
              <a:rPr lang="en-US">
                <a:latin typeface="Open Sans Light" panose="020B0306030504020204" pitchFamily="34" charset="0"/>
                <a:ea typeface="Open Sans Light" panose="020B0306030504020204" pitchFamily="34" charset="0"/>
                <a:cs typeface="Open Sans Light" panose="020B0306030504020204" pitchFamily="34" charset="0"/>
              </a:rPr>
              <a:t>Parents prefer that students use one platform vs navigating through various platforms</a:t>
            </a:r>
          </a:p>
        </p:txBody>
      </p:sp>
    </p:spTree>
    <p:extLst>
      <p:ext uri="{BB962C8B-B14F-4D97-AF65-F5344CB8AC3E}">
        <p14:creationId xmlns:p14="http://schemas.microsoft.com/office/powerpoint/2010/main" val="285920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568B89DF-17F3-3446-8FCF-578B5F292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A378217-5B95-4D53-AE14-5178698778B5}"/>
              </a:ext>
            </a:extLst>
          </p:cNvPr>
          <p:cNvSpPr txBox="1">
            <a:spLocks/>
          </p:cNvSpPr>
          <p:nvPr/>
        </p:nvSpPr>
        <p:spPr>
          <a:xfrm>
            <a:off x="939455" y="494968"/>
            <a:ext cx="11582441"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Benefits of Two-Week Delayed Start</a:t>
            </a:r>
          </a:p>
        </p:txBody>
      </p:sp>
      <p:sp>
        <p:nvSpPr>
          <p:cNvPr id="6" name="Round Diagonal Corner Rectangle 5">
            <a:extLst>
              <a:ext uri="{FF2B5EF4-FFF2-40B4-BE49-F238E27FC236}">
                <a16:creationId xmlns:a16="http://schemas.microsoft.com/office/drawing/2014/main" id="{D150D324-79B8-5E4F-865D-9BC51CB01C76}"/>
              </a:ext>
            </a:extLst>
          </p:cNvPr>
          <p:cNvSpPr/>
          <p:nvPr/>
        </p:nvSpPr>
        <p:spPr>
          <a:xfrm>
            <a:off x="5895474" y="1467853"/>
            <a:ext cx="5955631" cy="4656221"/>
          </a:xfrm>
          <a:prstGeom prst="round2Diag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7802" y="1830436"/>
            <a:ext cx="11096396" cy="5262979"/>
          </a:xfrm>
          <a:prstGeom prst="rect">
            <a:avLst/>
          </a:prstGeom>
          <a:noFill/>
        </p:spPr>
        <p:txBody>
          <a:bodyPr wrap="square" numCol="2" rtlCol="0">
            <a:spAutoFit/>
          </a:bodyPr>
          <a:lstStyle/>
          <a:p>
            <a:pPr marL="342900" indent="-342900">
              <a:buFont typeface="Arial" panose="020B0604020202020204" pitchFamily="34" charset="0"/>
              <a:buChar char="•"/>
            </a:pPr>
            <a:r>
              <a:rPr lang="en-US" sz="2400">
                <a:latin typeface="Open Sans Light" panose="020B0306030504020204" pitchFamily="34" charset="0"/>
                <a:ea typeface="Open Sans Light" panose="020B0306030504020204" pitchFamily="34" charset="0"/>
                <a:cs typeface="Open Sans Light" panose="020B0306030504020204" pitchFamily="34" charset="0"/>
              </a:rPr>
              <a:t>Students will receive electronic devices (1:1)</a:t>
            </a:r>
          </a:p>
          <a:p>
            <a:pPr marL="342900" indent="-342900">
              <a:buFont typeface="Arial" panose="020B0604020202020204" pitchFamily="34" charset="0"/>
              <a:buChar char="•"/>
            </a:pPr>
            <a:r>
              <a:rPr lang="en-US" sz="2400">
                <a:latin typeface="Open Sans Light" panose="020B0306030504020204" pitchFamily="34" charset="0"/>
                <a:ea typeface="Open Sans Light" panose="020B0306030504020204" pitchFamily="34" charset="0"/>
                <a:cs typeface="Open Sans Light" panose="020B0306030504020204" pitchFamily="34" charset="0"/>
              </a:rPr>
              <a:t>Ongoing collection of 6,500 electronic devices from our families to be re-imaged</a:t>
            </a:r>
          </a:p>
          <a:p>
            <a:pPr marL="342900" indent="-342900">
              <a:buFont typeface="Arial" panose="020B0604020202020204" pitchFamily="34" charset="0"/>
              <a:buChar char="•"/>
            </a:pPr>
            <a:r>
              <a:rPr lang="en-US" sz="2400">
                <a:latin typeface="Open Sans Light" panose="020B0306030504020204" pitchFamily="34" charset="0"/>
                <a:ea typeface="Open Sans Light" panose="020B0306030504020204" pitchFamily="34" charset="0"/>
                <a:cs typeface="Open Sans Light" panose="020B0306030504020204" pitchFamily="34" charset="0"/>
              </a:rPr>
              <a:t>Teachers will be trained on the instructional models and on the revised pacing guides</a:t>
            </a:r>
          </a:p>
          <a:p>
            <a:pPr marL="342900" indent="-342900">
              <a:buFont typeface="Arial" panose="020B0604020202020204" pitchFamily="34" charset="0"/>
              <a:buChar char="•"/>
            </a:pPr>
            <a:r>
              <a:rPr lang="en-US" sz="2400">
                <a:latin typeface="Open Sans Light" panose="020B0306030504020204" pitchFamily="34" charset="0"/>
                <a:ea typeface="Open Sans Light" panose="020B0306030504020204" pitchFamily="34" charset="0"/>
                <a:cs typeface="Open Sans Light" panose="020B0306030504020204" pitchFamily="34" charset="0"/>
              </a:rPr>
              <a:t>Secondary teachers (ELA and math) will be trained on use of the new instructional resource tools</a:t>
            </a:r>
          </a:p>
          <a:p>
            <a:pPr marL="342900" indent="-342900">
              <a:buFont typeface="Arial" panose="020B0604020202020204" pitchFamily="34" charset="0"/>
              <a:buChar char="•"/>
            </a:pPr>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24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Teachers will be trained on the virtual co-teaching model (ELL and </a:t>
            </a:r>
            <a:r>
              <a:rPr lang="en-US" sz="24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SPEd</a:t>
            </a: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buFont typeface="Arial" panose="020B0604020202020204" pitchFamily="34" charset="0"/>
              <a:buChar char="•"/>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Grading procedures and protocols will be reviewed for all grade levels</a:t>
            </a:r>
          </a:p>
          <a:p>
            <a:pPr marL="342900" indent="-342900">
              <a:buFont typeface="Arial" panose="020B0604020202020204" pitchFamily="34" charset="0"/>
              <a:buChar char="•"/>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Teachers will receive updated class lists </a:t>
            </a:r>
          </a:p>
          <a:p>
            <a:pPr marL="342900" indent="-342900">
              <a:buFont typeface="Arial" panose="020B0604020202020204" pitchFamily="34" charset="0"/>
              <a:buChar char="•"/>
            </a:pP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Ensure that math and reading interventionists understand their role in supporting students</a:t>
            </a:r>
          </a:p>
        </p:txBody>
      </p:sp>
    </p:spTree>
    <p:extLst>
      <p:ext uri="{BB962C8B-B14F-4D97-AF65-F5344CB8AC3E}">
        <p14:creationId xmlns:p14="http://schemas.microsoft.com/office/powerpoint/2010/main" val="96390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568B89DF-17F3-3446-8FCF-578B5F292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A378217-5B95-4D53-AE14-5178698778B5}"/>
              </a:ext>
            </a:extLst>
          </p:cNvPr>
          <p:cNvSpPr txBox="1">
            <a:spLocks/>
          </p:cNvSpPr>
          <p:nvPr/>
        </p:nvSpPr>
        <p:spPr>
          <a:xfrm>
            <a:off x="939455" y="494968"/>
            <a:ext cx="11582441"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Benefits of Two-Week Delayed Start</a:t>
            </a:r>
          </a:p>
        </p:txBody>
      </p:sp>
      <p:sp>
        <p:nvSpPr>
          <p:cNvPr id="6" name="Round Diagonal Corner Rectangle 5">
            <a:extLst>
              <a:ext uri="{FF2B5EF4-FFF2-40B4-BE49-F238E27FC236}">
                <a16:creationId xmlns:a16="http://schemas.microsoft.com/office/drawing/2014/main" id="{D150D324-79B8-5E4F-865D-9BC51CB01C76}"/>
              </a:ext>
            </a:extLst>
          </p:cNvPr>
          <p:cNvSpPr/>
          <p:nvPr/>
        </p:nvSpPr>
        <p:spPr>
          <a:xfrm>
            <a:off x="5895474" y="1467853"/>
            <a:ext cx="5955631" cy="4656221"/>
          </a:xfrm>
          <a:prstGeom prst="round2Diag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3782" y="1830436"/>
            <a:ext cx="11096396" cy="3416320"/>
          </a:xfrm>
          <a:prstGeom prst="rect">
            <a:avLst/>
          </a:prstGeom>
          <a:noFill/>
        </p:spPr>
        <p:txBody>
          <a:bodyPr wrap="square" numCol="2" rtlCol="0" anchor="t">
            <a:spAutoFit/>
          </a:bodyPr>
          <a:lstStyle/>
          <a:p>
            <a:pPr marL="342900" indent="-342900">
              <a:buFont typeface="Arial"/>
              <a:buChar char="•"/>
            </a:pPr>
            <a:r>
              <a:rPr lang="en-US" sz="2400">
                <a:ea typeface="+mn-lt"/>
                <a:cs typeface="+mn-lt"/>
              </a:rPr>
              <a:t>Parent-Teacher Virtual Orientation Night to cover:</a:t>
            </a:r>
            <a:endParaRPr lang="en-US" sz="2400">
              <a:solidFill>
                <a:srgbClr val="000000"/>
              </a:solidFill>
              <a:latin typeface="Open Sans Light" panose="020B0306030504020204" pitchFamily="34" charset="0"/>
              <a:ea typeface="+mn-lt"/>
              <a:cs typeface="+mn-lt"/>
            </a:endParaRPr>
          </a:p>
          <a:p>
            <a:pPr marL="800100" lvl="1" indent="-342900">
              <a:buFont typeface="Arial"/>
              <a:buChar char="•"/>
            </a:pPr>
            <a:r>
              <a:rPr lang="en-US" sz="2400">
                <a:ea typeface="+mn-lt"/>
                <a:cs typeface="+mn-lt"/>
              </a:rPr>
              <a:t>Attendance Procedures</a:t>
            </a:r>
            <a:endParaRPr lang="en-US">
              <a:cs typeface="Calibri" panose="020F0502020204030204"/>
            </a:endParaRPr>
          </a:p>
          <a:p>
            <a:pPr marL="800100" lvl="1" indent="-342900">
              <a:buFont typeface="Arial"/>
              <a:buChar char="•"/>
            </a:pPr>
            <a:r>
              <a:rPr lang="en-US" sz="2400">
                <a:ea typeface="+mn-lt"/>
                <a:cs typeface="+mn-lt"/>
              </a:rPr>
              <a:t>Grading Processes and Protocols</a:t>
            </a:r>
            <a:endParaRPr lang="en-US">
              <a:cs typeface="Calibri" panose="020F0502020204030204"/>
            </a:endParaRPr>
          </a:p>
          <a:p>
            <a:pPr marL="800100" lvl="1" indent="-342900">
              <a:buFont typeface="Arial"/>
              <a:buChar char="•"/>
            </a:pPr>
            <a:r>
              <a:rPr lang="en-US" sz="2400">
                <a:ea typeface="+mn-lt"/>
                <a:cs typeface="+mn-lt"/>
              </a:rPr>
              <a:t>Virtual Learning Schedule and Expectation</a:t>
            </a:r>
            <a:endParaRPr lang="en-US">
              <a:cs typeface="Calibri" panose="020F0502020204030204"/>
            </a:endParaRPr>
          </a:p>
          <a:p>
            <a:pPr marL="800100" lvl="1" indent="-342900">
              <a:buFont typeface="Arial"/>
              <a:buChar char="•"/>
            </a:pPr>
            <a:r>
              <a:rPr lang="en-US" sz="2400">
                <a:ea typeface="+mn-lt"/>
                <a:cs typeface="+mn-lt"/>
              </a:rPr>
              <a:t>Role of the Teacher</a:t>
            </a:r>
            <a:endParaRPr lang="en-US">
              <a:cs typeface="Calibri" panose="020F0502020204030204"/>
            </a:endParaRPr>
          </a:p>
          <a:p>
            <a:pPr marL="800100" lvl="1" indent="-342900">
              <a:buFont typeface="Arial"/>
              <a:buChar char="•"/>
            </a:pPr>
            <a:r>
              <a:rPr lang="en-US" sz="2400">
                <a:ea typeface="+mn-lt"/>
                <a:cs typeface="+mn-lt"/>
              </a:rPr>
              <a:t>Per grade level</a:t>
            </a:r>
            <a:endParaRPr lang="en-US">
              <a:cs typeface="Calibri" panose="020F0502020204030204"/>
            </a:endParaRPr>
          </a:p>
          <a:p>
            <a:pPr marL="342900" indent="-342900">
              <a:buFont typeface="Arial"/>
              <a:buChar char="•"/>
            </a:pPr>
            <a:endParaRPr lang="en-US" sz="2400">
              <a:ea typeface="+mn-lt"/>
              <a:cs typeface="+mn-lt"/>
            </a:endParaRPr>
          </a:p>
          <a:p>
            <a:pPr marL="342900" indent="-342900">
              <a:buFont typeface="Arial"/>
              <a:buChar char="•"/>
            </a:pPr>
            <a:r>
              <a:rPr lang="en-US" sz="2400">
                <a:solidFill>
                  <a:schemeClr val="bg1"/>
                </a:solidFill>
                <a:ea typeface="+mn-lt"/>
                <a:cs typeface="+mn-lt"/>
              </a:rPr>
              <a:t>Parent University to cover:</a:t>
            </a:r>
            <a:endParaRPr lang="en-US" sz="2400">
              <a:solidFill>
                <a:schemeClr val="bg1"/>
              </a:solidFill>
              <a:latin typeface="Open Sans Light" panose="020B0306030504020204" pitchFamily="34" charset="0"/>
              <a:ea typeface="+mn-lt"/>
              <a:cs typeface="+mn-lt"/>
            </a:endParaRPr>
          </a:p>
          <a:p>
            <a:pPr marL="800100" lvl="1" indent="-342900">
              <a:buFont typeface="Arial"/>
              <a:buChar char="•"/>
            </a:pPr>
            <a:r>
              <a:rPr lang="en-US" sz="2400">
                <a:solidFill>
                  <a:schemeClr val="bg1"/>
                </a:solidFill>
                <a:ea typeface="+mn-lt"/>
                <a:cs typeface="+mn-lt"/>
              </a:rPr>
              <a:t>Student log-on to devices</a:t>
            </a:r>
            <a:endParaRPr lang="en-US">
              <a:solidFill>
                <a:schemeClr val="bg1"/>
              </a:solidFill>
              <a:cs typeface="Calibri" panose="020F0502020204030204"/>
            </a:endParaRPr>
          </a:p>
          <a:p>
            <a:pPr marL="800100" lvl="1" indent="-342900">
              <a:buFont typeface="Arial"/>
              <a:buChar char="•"/>
            </a:pPr>
            <a:r>
              <a:rPr lang="en-US" sz="2400">
                <a:solidFill>
                  <a:schemeClr val="bg1"/>
                </a:solidFill>
                <a:ea typeface="+mn-lt"/>
                <a:cs typeface="+mn-lt"/>
              </a:rPr>
              <a:t>Technology tools for class meetings</a:t>
            </a:r>
            <a:endParaRPr lang="en-US">
              <a:solidFill>
                <a:schemeClr val="bg1"/>
              </a:solidFill>
              <a:cs typeface="Calibri" panose="020F0502020204030204"/>
            </a:endParaRPr>
          </a:p>
          <a:p>
            <a:pPr marL="800100" lvl="1" indent="-342900">
              <a:buFont typeface="Arial"/>
              <a:buChar char="•"/>
            </a:pPr>
            <a:r>
              <a:rPr lang="en-US" sz="2400">
                <a:solidFill>
                  <a:schemeClr val="bg1"/>
                </a:solidFill>
                <a:ea typeface="+mn-lt"/>
                <a:cs typeface="+mn-lt"/>
              </a:rPr>
              <a:t>Ways to ensure virtual learning success for your student</a:t>
            </a:r>
            <a:endParaRPr lang="en-US">
              <a:solidFill>
                <a:schemeClr val="bg1"/>
              </a:solidFill>
              <a:cs typeface="Calibri" panose="020F0502020204030204"/>
            </a:endParaRPr>
          </a:p>
          <a:p>
            <a:pPr marL="800100" lvl="1" indent="-342900">
              <a:buFont typeface="Arial"/>
              <a:buChar char="•"/>
            </a:pPr>
            <a:r>
              <a:rPr lang="en-US" sz="2400">
                <a:solidFill>
                  <a:schemeClr val="bg1"/>
                </a:solidFill>
                <a:ea typeface="+mn-lt"/>
                <a:cs typeface="+mn-lt"/>
              </a:rPr>
              <a:t>Preliminary Testing in iReady for students</a:t>
            </a:r>
            <a:endParaRPr lang="en-US">
              <a:solidFill>
                <a:schemeClr val="bg1"/>
              </a:solidFill>
              <a:cs typeface="Calibri" panose="020F0502020204030204"/>
            </a:endParaRPr>
          </a:p>
          <a:p>
            <a:pPr marL="800100" lvl="1" indent="-342900">
              <a:buFont typeface="Arial"/>
              <a:buChar char="•"/>
            </a:pPr>
            <a:r>
              <a:rPr lang="en-US" sz="2400">
                <a:solidFill>
                  <a:schemeClr val="bg1"/>
                </a:solidFill>
                <a:ea typeface="+mn-lt"/>
                <a:cs typeface="+mn-lt"/>
              </a:rPr>
              <a:t>Childcare Supports</a:t>
            </a:r>
            <a:endParaRPr lang="en-US">
              <a:solidFill>
                <a:schemeClr val="bg1"/>
              </a:solidFill>
              <a:cs typeface="Calibri" panose="020F0502020204030204"/>
            </a:endParaRPr>
          </a:p>
          <a:p>
            <a:pPr marL="800100" lvl="1" indent="-342900">
              <a:buFont typeface="Arial"/>
              <a:buChar char="•"/>
            </a:pPr>
            <a:r>
              <a:rPr lang="en-US" sz="2400">
                <a:solidFill>
                  <a:schemeClr val="bg1"/>
                </a:solidFill>
                <a:ea typeface="+mn-lt"/>
                <a:cs typeface="+mn-lt"/>
              </a:rPr>
              <a:t>Instructional Resources</a:t>
            </a:r>
            <a:endParaRPr lang="en-US">
              <a:solidFill>
                <a:schemeClr val="bg1"/>
              </a:solidFill>
              <a:cs typeface="Calibri" panose="020F0502020204030204"/>
            </a:endParaRPr>
          </a:p>
        </p:txBody>
      </p:sp>
    </p:spTree>
    <p:extLst>
      <p:ext uri="{BB962C8B-B14F-4D97-AF65-F5344CB8AC3E}">
        <p14:creationId xmlns:p14="http://schemas.microsoft.com/office/powerpoint/2010/main" val="322740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695F60E8-42C1-0C48-8771-3322AA65A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47"/>
            <a:ext cx="12192000" cy="6858000"/>
          </a:xfrm>
          <a:prstGeom prst="rect">
            <a:avLst/>
          </a:prstGeom>
        </p:spPr>
      </p:pic>
      <p:sp>
        <p:nvSpPr>
          <p:cNvPr id="5" name="Title 1">
            <a:extLst>
              <a:ext uri="{FF2B5EF4-FFF2-40B4-BE49-F238E27FC236}">
                <a16:creationId xmlns:a16="http://schemas.microsoft.com/office/drawing/2014/main" id="{8A378217-5B95-4D53-AE14-5178698778B5}"/>
              </a:ext>
            </a:extLst>
          </p:cNvPr>
          <p:cNvSpPr txBox="1">
            <a:spLocks/>
          </p:cNvSpPr>
          <p:nvPr/>
        </p:nvSpPr>
        <p:spPr>
          <a:xfrm>
            <a:off x="317849" y="401250"/>
            <a:ext cx="1087853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How have we Prepared Schools?</a:t>
            </a:r>
          </a:p>
        </p:txBody>
      </p:sp>
      <p:sp>
        <p:nvSpPr>
          <p:cNvPr id="3" name="TextBox 2">
            <a:extLst>
              <a:ext uri="{FF2B5EF4-FFF2-40B4-BE49-F238E27FC236}">
                <a16:creationId xmlns:a16="http://schemas.microsoft.com/office/drawing/2014/main" id="{69F2F51C-10FD-42F8-A26E-8725CB09D8B9}"/>
              </a:ext>
            </a:extLst>
          </p:cNvPr>
          <p:cNvSpPr txBox="1"/>
          <p:nvPr/>
        </p:nvSpPr>
        <p:spPr>
          <a:xfrm>
            <a:off x="449093" y="1454960"/>
            <a:ext cx="5133560" cy="5355312"/>
          </a:xfrm>
          <a:prstGeom prst="rect">
            <a:avLst/>
          </a:prstGeom>
          <a:noFill/>
        </p:spPr>
        <p:txBody>
          <a:bodyPr wrap="square" rtlCol="0">
            <a:spAutoFit/>
          </a:bodyPr>
          <a:lstStyle/>
          <a:p>
            <a:pPr marL="285750" indent="-285750">
              <a:buFont typeface="Wingdings" panose="05000000000000000000" pitchFamily="2" charset="2"/>
              <a:buChar char="q"/>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School Leadership teams participated in a Virtual Leadership Institute</a:t>
            </a:r>
          </a:p>
          <a:p>
            <a:pPr marL="285750" indent="-285750">
              <a:buFont typeface="Wingdings" panose="05000000000000000000" pitchFamily="2" charset="2"/>
              <a:buChar char="q"/>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 Professional Development:  Phase 1- Technology Apps Utilized by KCPS</a:t>
            </a:r>
          </a:p>
          <a:p>
            <a:pPr marL="285750" indent="-285750">
              <a:buFont typeface="Wingdings" panose="05000000000000000000" pitchFamily="2" charset="2"/>
              <a:buChar char="q"/>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Principals will meet with school staff in July to review and edit tentative plan for school start</a:t>
            </a:r>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a:p>
            <a:endParaRPr lang="en-US"/>
          </a:p>
          <a:p>
            <a:endParaRPr lang="en-US"/>
          </a:p>
          <a:p>
            <a:pPr marL="285750" indent="-285750">
              <a:buFont typeface="Wingdings" panose="05000000000000000000" pitchFamily="2" charset="2"/>
              <a:buChar char="q"/>
            </a:pPr>
            <a:endParaRPr lang="en-US"/>
          </a:p>
          <a:p>
            <a:pPr marL="285750" indent="-285750">
              <a:buFont typeface="Wingdings" panose="05000000000000000000" pitchFamily="2" charset="2"/>
              <a:buChar char="q"/>
            </a:pPr>
            <a:endParaRPr lang="en-US"/>
          </a:p>
        </p:txBody>
      </p:sp>
      <p:pic>
        <p:nvPicPr>
          <p:cNvPr id="2" name="Picture 1">
            <a:extLst>
              <a:ext uri="{FF2B5EF4-FFF2-40B4-BE49-F238E27FC236}">
                <a16:creationId xmlns:a16="http://schemas.microsoft.com/office/drawing/2014/main" id="{6DDDD998-547C-4FA4-A9D3-E1C32665C08E}"/>
              </a:ext>
            </a:extLst>
          </p:cNvPr>
          <p:cNvPicPr>
            <a:picLocks noChangeAspect="1"/>
          </p:cNvPicPr>
          <p:nvPr/>
        </p:nvPicPr>
        <p:blipFill>
          <a:blip r:embed="rId4"/>
          <a:stretch>
            <a:fillRect/>
          </a:stretch>
        </p:blipFill>
        <p:spPr>
          <a:xfrm rot="5400000">
            <a:off x="1440032" y="2130905"/>
            <a:ext cx="3340680" cy="5585045"/>
          </a:xfrm>
          <a:prstGeom prst="rect">
            <a:avLst/>
          </a:prstGeom>
        </p:spPr>
      </p:pic>
      <p:pic>
        <p:nvPicPr>
          <p:cNvPr id="6" name="Picture 5">
            <a:extLst>
              <a:ext uri="{FF2B5EF4-FFF2-40B4-BE49-F238E27FC236}">
                <a16:creationId xmlns:a16="http://schemas.microsoft.com/office/drawing/2014/main" id="{3114C606-4BA2-4BD8-9FB1-C105C26FAC99}"/>
              </a:ext>
            </a:extLst>
          </p:cNvPr>
          <p:cNvPicPr>
            <a:picLocks noChangeAspect="1"/>
          </p:cNvPicPr>
          <p:nvPr/>
        </p:nvPicPr>
        <p:blipFill>
          <a:blip r:embed="rId5"/>
          <a:stretch>
            <a:fillRect/>
          </a:stretch>
        </p:blipFill>
        <p:spPr>
          <a:xfrm>
            <a:off x="8612089" y="2327148"/>
            <a:ext cx="3413255" cy="4266619"/>
          </a:xfrm>
          <a:prstGeom prst="rect">
            <a:avLst/>
          </a:prstGeom>
        </p:spPr>
      </p:pic>
      <p:sp>
        <p:nvSpPr>
          <p:cNvPr id="7" name="TextBox 6">
            <a:extLst>
              <a:ext uri="{FF2B5EF4-FFF2-40B4-BE49-F238E27FC236}">
                <a16:creationId xmlns:a16="http://schemas.microsoft.com/office/drawing/2014/main" id="{907D52FF-29D0-47E8-80D1-D128A6F19AF8}"/>
              </a:ext>
            </a:extLst>
          </p:cNvPr>
          <p:cNvSpPr txBox="1"/>
          <p:nvPr/>
        </p:nvSpPr>
        <p:spPr>
          <a:xfrm>
            <a:off x="6034138" y="1464651"/>
            <a:ext cx="2577951" cy="4247317"/>
          </a:xfrm>
          <a:prstGeom prst="rect">
            <a:avLst/>
          </a:prstGeom>
          <a:noFill/>
        </p:spPr>
        <p:txBody>
          <a:bodyPr wrap="square" rtlCol="0">
            <a:spAutoFit/>
          </a:bodyPr>
          <a:lstStyle/>
          <a:p>
            <a:pPr marL="285750" indent="-285750">
              <a:buFont typeface="Wingdings" panose="05000000000000000000" pitchFamily="2" charset="2"/>
              <a:buChar char="q"/>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 Professional Development:  Phase 2- Pedagogy/Teaching Strategies</a:t>
            </a:r>
          </a:p>
          <a:p>
            <a:pPr marL="285750" indent="-285750">
              <a:buFont typeface="Wingdings" panose="05000000000000000000" pitchFamily="2" charset="2"/>
              <a:buChar char="q"/>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Teacher Professional Development:  Phase 3- Curriculum/Content </a:t>
            </a:r>
          </a:p>
          <a:p>
            <a:pPr marL="285750" indent="-285750">
              <a:buFont typeface="Wingdings" panose="05000000000000000000" pitchFamily="2" charset="2"/>
              <a:buChar char="q"/>
            </a:pPr>
            <a:r>
              <a:rPr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August 10,11,12 Virtual Teacher Institute</a:t>
            </a:r>
          </a:p>
          <a:p>
            <a:endParaRPr lang="en-US"/>
          </a:p>
        </p:txBody>
      </p:sp>
    </p:spTree>
    <p:extLst>
      <p:ext uri="{BB962C8B-B14F-4D97-AF65-F5344CB8AC3E}">
        <p14:creationId xmlns:p14="http://schemas.microsoft.com/office/powerpoint/2010/main" val="818887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3EDB1FB9-F0E2-DE4E-BF5A-35F345FC2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6" y="0"/>
            <a:ext cx="12192000" cy="6858000"/>
          </a:xfrm>
          <a:prstGeom prst="rect">
            <a:avLst/>
          </a:prstGeom>
        </p:spPr>
      </p:pic>
      <p:sp>
        <p:nvSpPr>
          <p:cNvPr id="5" name="Title 1">
            <a:extLst>
              <a:ext uri="{FF2B5EF4-FFF2-40B4-BE49-F238E27FC236}">
                <a16:creationId xmlns:a16="http://schemas.microsoft.com/office/drawing/2014/main" id="{79241A9A-199D-4CCE-844F-79863E9E68D2}"/>
              </a:ext>
            </a:extLst>
          </p:cNvPr>
          <p:cNvSpPr txBox="1">
            <a:spLocks/>
          </p:cNvSpPr>
          <p:nvPr/>
        </p:nvSpPr>
        <p:spPr>
          <a:xfrm>
            <a:off x="1915845" y="106102"/>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p>
        </p:txBody>
      </p:sp>
      <p:sp>
        <p:nvSpPr>
          <p:cNvPr id="6" name="Title 1">
            <a:extLst>
              <a:ext uri="{FF2B5EF4-FFF2-40B4-BE49-F238E27FC236}">
                <a16:creationId xmlns:a16="http://schemas.microsoft.com/office/drawing/2014/main" id="{DFC994A9-1E17-45FE-8E16-37FC40CCFBFA}"/>
              </a:ext>
            </a:extLst>
          </p:cNvPr>
          <p:cNvSpPr txBox="1">
            <a:spLocks/>
          </p:cNvSpPr>
          <p:nvPr/>
        </p:nvSpPr>
        <p:spPr>
          <a:xfrm>
            <a:off x="4319503" y="106102"/>
            <a:ext cx="6219039" cy="4835041"/>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800"/>
              </a:lnSpc>
            </a:pPr>
            <a:r>
              <a:rPr lang="en-US" sz="6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Childcare Support Options</a:t>
            </a:r>
            <a:endParaRPr lang="en-US" sz="60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extBox 3">
            <a:extLst>
              <a:ext uri="{FF2B5EF4-FFF2-40B4-BE49-F238E27FC236}">
                <a16:creationId xmlns:a16="http://schemas.microsoft.com/office/drawing/2014/main" id="{34D1E011-87CD-4D0E-BA08-E0C1D50C03A4}"/>
              </a:ext>
            </a:extLst>
          </p:cNvPr>
          <p:cNvSpPr txBox="1"/>
          <p:nvPr/>
        </p:nvSpPr>
        <p:spPr>
          <a:xfrm>
            <a:off x="3201886" y="3873841"/>
            <a:ext cx="817456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KCPS is currently in conversation with LINC regarding providing childcare for essential workers</a:t>
            </a:r>
          </a:p>
          <a:p>
            <a:pPr marL="457200" indent="-457200">
              <a:buFont typeface="Arial"/>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Meeting to be held with Principals Thursday morning, July 23, to further discuss options and school sites</a:t>
            </a:r>
          </a:p>
          <a:p>
            <a:pPr marL="457200" indent="-457200">
              <a:buFont typeface="Arial"/>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KCPS is also currently in conversation with the Boys and Girls Club of Greater Kansas City to discuss a partnership for more seats for parents of essential workers</a:t>
            </a:r>
          </a:p>
          <a:p>
            <a:pPr marL="457200" indent="-457200">
              <a:buFont typeface="Arial"/>
              <a:buChar cha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Our goal is to have a finalized plan with options by Aug. 10, 2020</a:t>
            </a:r>
          </a:p>
        </p:txBody>
      </p:sp>
      <p:pic>
        <p:nvPicPr>
          <p:cNvPr id="7" name="Picture 6">
            <a:extLst>
              <a:ext uri="{FF2B5EF4-FFF2-40B4-BE49-F238E27FC236}">
                <a16:creationId xmlns:a16="http://schemas.microsoft.com/office/drawing/2014/main" id="{64E1E1AC-0D64-4852-8304-13359961F69B}"/>
              </a:ext>
            </a:extLst>
          </p:cNvPr>
          <p:cNvPicPr>
            <a:picLocks noChangeAspect="1"/>
          </p:cNvPicPr>
          <p:nvPr/>
        </p:nvPicPr>
        <p:blipFill>
          <a:blip r:embed="rId3"/>
          <a:stretch>
            <a:fillRect/>
          </a:stretch>
        </p:blipFill>
        <p:spPr>
          <a:xfrm>
            <a:off x="7814103" y="106102"/>
            <a:ext cx="3562350" cy="1285875"/>
          </a:xfrm>
          <a:prstGeom prst="rect">
            <a:avLst/>
          </a:prstGeom>
        </p:spPr>
      </p:pic>
      <p:pic>
        <p:nvPicPr>
          <p:cNvPr id="8" name="Picture 7">
            <a:extLst>
              <a:ext uri="{FF2B5EF4-FFF2-40B4-BE49-F238E27FC236}">
                <a16:creationId xmlns:a16="http://schemas.microsoft.com/office/drawing/2014/main" id="{8D9A2B87-0320-4E3D-995A-423CCAC65141}"/>
              </a:ext>
            </a:extLst>
          </p:cNvPr>
          <p:cNvPicPr>
            <a:picLocks noChangeAspect="1"/>
          </p:cNvPicPr>
          <p:nvPr/>
        </p:nvPicPr>
        <p:blipFill>
          <a:blip r:embed="rId4"/>
          <a:stretch>
            <a:fillRect/>
          </a:stretch>
        </p:blipFill>
        <p:spPr>
          <a:xfrm>
            <a:off x="105645" y="4165275"/>
            <a:ext cx="3095625" cy="1971675"/>
          </a:xfrm>
          <a:prstGeom prst="rect">
            <a:avLst/>
          </a:prstGeom>
        </p:spPr>
      </p:pic>
    </p:spTree>
    <p:extLst>
      <p:ext uri="{BB962C8B-B14F-4D97-AF65-F5344CB8AC3E}">
        <p14:creationId xmlns:p14="http://schemas.microsoft.com/office/powerpoint/2010/main" val="339619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now, skiing, person, sitting&#10;&#10;Description automatically generated">
            <a:extLst>
              <a:ext uri="{FF2B5EF4-FFF2-40B4-BE49-F238E27FC236}">
                <a16:creationId xmlns:a16="http://schemas.microsoft.com/office/drawing/2014/main" id="{7F63D827-9B25-4C4B-A6E1-2343B2B6F82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3670" r="23885"/>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2C7292EE-1CDE-4D4F-B69C-105454884C07}"/>
              </a:ext>
            </a:extLst>
          </p:cNvPr>
          <p:cNvSpPr txBox="1"/>
          <p:nvPr/>
        </p:nvSpPr>
        <p:spPr>
          <a:xfrm>
            <a:off x="402498" y="884941"/>
            <a:ext cx="5708821" cy="208067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ctr">
              <a:lnSpc>
                <a:spcPct val="90000"/>
              </a:lnSpc>
              <a:spcBef>
                <a:spcPct val="0"/>
              </a:spcBef>
              <a:spcAft>
                <a:spcPts val="600"/>
              </a:spcAft>
            </a:pPr>
            <a:r>
              <a:rPr lang="en-US" sz="4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Will Our Students be able to Participate in Athletics? </a:t>
            </a:r>
          </a:p>
        </p:txBody>
      </p:sp>
      <p:sp>
        <p:nvSpPr>
          <p:cNvPr id="3" name="TextBox 2">
            <a:extLst>
              <a:ext uri="{FF2B5EF4-FFF2-40B4-BE49-F238E27FC236}">
                <a16:creationId xmlns:a16="http://schemas.microsoft.com/office/drawing/2014/main" id="{7652E11A-7D26-4A8D-A4D2-02CAE7D39294}"/>
              </a:ext>
            </a:extLst>
          </p:cNvPr>
          <p:cNvSpPr txBox="1"/>
          <p:nvPr/>
        </p:nvSpPr>
        <p:spPr>
          <a:xfrm>
            <a:off x="804997" y="2272142"/>
            <a:ext cx="4903825" cy="436343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KCPS Has been in conversation with MSHAA regarding specific rules that can be applied to our student athletes, allowing them to participate in athletics</a:t>
            </a:r>
          </a:p>
          <a:p>
            <a:pPr marL="342900" indent="-228600">
              <a:lnSpc>
                <a:spcPct val="90000"/>
              </a:lnSpc>
              <a:spcAft>
                <a:spcPts val="600"/>
              </a:spcAft>
              <a:buFont typeface="Arial" panose="020B0604020202020204" pitchFamily="34" charset="0"/>
              <a:buChar char="•"/>
            </a:pPr>
            <a:r>
              <a:rPr lang="en-US"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 conversation around creating a blended model for student athletes is being presented to MSHAA and DESE for approval</a:t>
            </a:r>
          </a:p>
          <a:p>
            <a:pPr marL="342900" indent="-228600">
              <a:lnSpc>
                <a:spcPct val="90000"/>
              </a:lnSpc>
              <a:spcAft>
                <a:spcPts val="600"/>
              </a:spcAft>
              <a:buFont typeface="Arial" panose="020B0604020202020204" pitchFamily="34" charset="0"/>
              <a:buChar char="•"/>
            </a:pPr>
            <a:r>
              <a:rPr lang="en-US"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More information is forthcoming</a:t>
            </a:r>
          </a:p>
        </p:txBody>
      </p:sp>
    </p:spTree>
    <p:extLst>
      <p:ext uri="{BB962C8B-B14F-4D97-AF65-F5344CB8AC3E}">
        <p14:creationId xmlns:p14="http://schemas.microsoft.com/office/powerpoint/2010/main" val="3676118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82931" y="152400"/>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 </a:t>
            </a:r>
          </a:p>
        </p:txBody>
      </p:sp>
      <p:pic>
        <p:nvPicPr>
          <p:cNvPr id="3" name="Picture 2" descr="A picture containing snow, skiing, person, sitting&#10;&#10;Description automatically generated">
            <a:extLst>
              <a:ext uri="{FF2B5EF4-FFF2-40B4-BE49-F238E27FC236}">
                <a16:creationId xmlns:a16="http://schemas.microsoft.com/office/drawing/2014/main" id="{04449EF1-9D27-9E45-A329-42D861AE6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 y="25997"/>
            <a:ext cx="12192000" cy="6858000"/>
          </a:xfrm>
          <a:prstGeom prst="rect">
            <a:avLst/>
          </a:prstGeom>
        </p:spPr>
      </p:pic>
      <p:sp>
        <p:nvSpPr>
          <p:cNvPr id="2" name="Title 1">
            <a:extLst>
              <a:ext uri="{FF2B5EF4-FFF2-40B4-BE49-F238E27FC236}">
                <a16:creationId xmlns:a16="http://schemas.microsoft.com/office/drawing/2014/main" id="{D125CC50-23EA-4BDB-98C8-BD92EA383740}"/>
              </a:ext>
            </a:extLst>
          </p:cNvPr>
          <p:cNvSpPr txBox="1">
            <a:spLocks/>
          </p:cNvSpPr>
          <p:nvPr/>
        </p:nvSpPr>
        <p:spPr>
          <a:xfrm>
            <a:off x="426525" y="1262900"/>
            <a:ext cx="11582441" cy="4499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Student Support</a:t>
            </a:r>
            <a:endParaRPr lang="en-US"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TextBox 4">
            <a:extLst>
              <a:ext uri="{FF2B5EF4-FFF2-40B4-BE49-F238E27FC236}">
                <a16:creationId xmlns:a16="http://schemas.microsoft.com/office/drawing/2014/main" id="{CDF47A3E-ED6D-475E-BBB8-3E324E51B342}"/>
              </a:ext>
            </a:extLst>
          </p:cNvPr>
          <p:cNvSpPr txBox="1"/>
          <p:nvPr/>
        </p:nvSpPr>
        <p:spPr>
          <a:xfrm>
            <a:off x="1146071" y="2565357"/>
            <a:ext cx="5220989"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Special Education</a:t>
            </a:r>
          </a:p>
          <a:p>
            <a:pPr marL="285750" indent="-285750">
              <a:buFont typeface="Arial"/>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Students will have case managers to ensure that their IEP goals is being adhered to</a:t>
            </a:r>
          </a:p>
          <a:p>
            <a:pPr marL="285750" indent="-285750">
              <a:buFont typeface="Arial"/>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There will be regular and direct conversation with the families</a:t>
            </a:r>
          </a:p>
          <a:p>
            <a:pPr marL="285750" indent="-285750">
              <a:buFont typeface="Arial"/>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Students in co-teaching classrooms will continue to have the support of co-teachers remotely;</a:t>
            </a:r>
          </a:p>
          <a:p>
            <a:pPr marL="285750" indent="-285750">
              <a:buFont typeface="Arial"/>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Remote guidelines for co-teaching have been developed</a:t>
            </a:r>
          </a:p>
          <a:p>
            <a:pPr marL="285750" indent="-285750">
              <a:buFont typeface="Arial"/>
              <a:buChar cha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Students with high minutes are considered “Critical Needs” and will receive priority when bringing students back face-to-face</a:t>
            </a:r>
          </a:p>
        </p:txBody>
      </p:sp>
      <p:sp>
        <p:nvSpPr>
          <p:cNvPr id="6" name="TextBox 5">
            <a:extLst>
              <a:ext uri="{FF2B5EF4-FFF2-40B4-BE49-F238E27FC236}">
                <a16:creationId xmlns:a16="http://schemas.microsoft.com/office/drawing/2014/main" id="{5009948F-9530-4162-AEF1-E961ED404759}"/>
              </a:ext>
            </a:extLst>
          </p:cNvPr>
          <p:cNvSpPr txBox="1"/>
          <p:nvPr/>
        </p:nvSpPr>
        <p:spPr>
          <a:xfrm>
            <a:off x="6964111" y="2565357"/>
            <a:ext cx="522098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               English Language Learners</a:t>
            </a:r>
          </a:p>
          <a:p>
            <a:pPr marL="285750" indent="-285750">
              <a:buFont typeface="Arial" panose="020B0604020202020204" pitchFamily="34" charset="0"/>
              <a:buChar char="•"/>
            </a:pPr>
            <a:r>
              <a:rPr lang="en-US" sz="1600" dirty="0"/>
              <a:t>Families will have liaisons that provide support so that families have access to resources and technology</a:t>
            </a:r>
          </a:p>
          <a:p>
            <a:pPr marL="285750" indent="-285750">
              <a:buFont typeface="Arial" panose="020B0604020202020204" pitchFamily="34" charset="0"/>
              <a:buChar char="•"/>
            </a:pPr>
            <a:r>
              <a:rPr lang="en-US" sz="1600" dirty="0"/>
              <a:t>Our ESOL teachers will provide language support classes through Seesaw and/or Google classroom and will additionally provide co-teacher support within the classroom</a:t>
            </a:r>
          </a:p>
          <a:p>
            <a:pPr marL="285750" indent="-285750">
              <a:buFont typeface="Arial" panose="020B0604020202020204" pitchFamily="34" charset="0"/>
              <a:buChar char="•"/>
            </a:pPr>
            <a:r>
              <a:rPr lang="en-US" sz="1600" dirty="0"/>
              <a:t>Use of “Talking Points” App for communication to families in 100 different languages</a:t>
            </a:r>
          </a:p>
          <a:p>
            <a:pPr marL="285750" indent="-285750">
              <a:buFont typeface="Arial" panose="020B0604020202020204" pitchFamily="34" charset="0"/>
              <a:buChar char="•"/>
            </a:pPr>
            <a:r>
              <a:rPr lang="en-US" sz="1600" dirty="0"/>
              <a:t>Remote guidelines for co-teaching have been developed</a:t>
            </a:r>
          </a:p>
          <a:p>
            <a:pPr marL="285750" indent="-285750">
              <a:buFont typeface="Arial" panose="020B0604020202020204" pitchFamily="34" charset="0"/>
              <a:buChar char="•"/>
            </a:pPr>
            <a:r>
              <a:rPr lang="en-US" sz="1600" dirty="0"/>
              <a:t>Students who are Beginning ELL/SLIFE (Students with Limited or Interrupted Formal Education)are considered “Critical Needs” and will receive priority when bringing students back face-to-face</a:t>
            </a:r>
          </a:p>
          <a:p>
            <a:endParaRPr lang="en-US"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22601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A9C7210F-C134-463E-9E88-36F1AB8479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47555"/>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86EDBDEC-9F1A-4378-8A3E-75BE7F0CAE18}"/>
              </a:ext>
            </a:extLst>
          </p:cNvPr>
          <p:cNvSpPr txBox="1"/>
          <p:nvPr/>
        </p:nvSpPr>
        <p:spPr>
          <a:xfrm>
            <a:off x="299550" y="171055"/>
            <a:ext cx="6189630"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Human Resources</a:t>
            </a:r>
            <a:b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Frequently Asked Questions</a:t>
            </a:r>
          </a:p>
        </p:txBody>
      </p:sp>
      <p:sp>
        <p:nvSpPr>
          <p:cNvPr id="3" name="TextBox 2">
            <a:extLst>
              <a:ext uri="{FF2B5EF4-FFF2-40B4-BE49-F238E27FC236}">
                <a16:creationId xmlns:a16="http://schemas.microsoft.com/office/drawing/2014/main" id="{54CBB823-5E00-4CAB-9434-96158BF056E9}"/>
              </a:ext>
            </a:extLst>
          </p:cNvPr>
          <p:cNvSpPr txBox="1"/>
          <p:nvPr/>
        </p:nvSpPr>
        <p:spPr>
          <a:xfrm>
            <a:off x="299550" y="1729854"/>
            <a:ext cx="5796450" cy="458146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b="1">
                <a:solidFill>
                  <a:srgbClr val="005CAB"/>
                </a:solidFill>
                <a:latin typeface="Open Sans Semibold" panose="020B0606030504020204" pitchFamily="34" charset="0"/>
                <a:ea typeface="Open Sans Semibold" panose="020B0606030504020204" pitchFamily="34" charset="0"/>
                <a:cs typeface="Open Sans Semibold" panose="020B0606030504020204" pitchFamily="34" charset="0"/>
              </a:rPr>
              <a:t>Will staff be required to wear a mask at school/work sites?</a:t>
            </a:r>
          </a:p>
          <a:p>
            <a:pPr>
              <a:lnSpc>
                <a:spcPct val="90000"/>
              </a:lnSpc>
              <a:spcAft>
                <a:spcPts val="600"/>
              </a:spcAft>
            </a:pPr>
            <a:r>
              <a:rPr lang="en-US" sz="1400">
                <a:solidFill>
                  <a:srgbClr val="000000"/>
                </a:solidFill>
              </a:rPr>
              <a:t>Yes. Staff must always wear a proper facemask while in district school/work sites. KCPS will provide facemasks or you may provide your own. It is recommended that cloth masks be cleaned after use or before reusing. If you cannot wear a mask due to a medical condition or cannot remove your mask without assistance, please contact Emma Gray at </a:t>
            </a:r>
            <a:r>
              <a:rPr lang="en-US" sz="1400" u="sng">
                <a:solidFill>
                  <a:srgbClr val="000000"/>
                </a:solidFill>
                <a:hlinkClick r:id="rId4">
                  <a:extLst>
                    <a:ext uri="{A12FA001-AC4F-418D-AE19-62706E023703}">
                      <ahyp:hlinkClr xmlns:ahyp="http://schemas.microsoft.com/office/drawing/2018/hyperlinkcolor" val="tx"/>
                    </a:ext>
                  </a:extLst>
                </a:hlinkClick>
              </a:rPr>
              <a:t>egray@kcpublicschools.org</a:t>
            </a:r>
            <a:r>
              <a:rPr lang="en-US" sz="1400">
                <a:solidFill>
                  <a:srgbClr val="000000"/>
                </a:solidFill>
              </a:rPr>
              <a:t> or 816-418-7706, or Marilyn Overton at </a:t>
            </a:r>
            <a:r>
              <a:rPr lang="en-US" sz="1400" u="sng">
                <a:solidFill>
                  <a:srgbClr val="000000"/>
                </a:solidFill>
                <a:hlinkClick r:id="rId5">
                  <a:extLst>
                    <a:ext uri="{A12FA001-AC4F-418D-AE19-62706E023703}">
                      <ahyp:hlinkClr xmlns:ahyp="http://schemas.microsoft.com/office/drawing/2018/hyperlinkcolor" val="tx"/>
                    </a:ext>
                  </a:extLst>
                </a:hlinkClick>
              </a:rPr>
              <a:t>moverton@kcpublicschools.org</a:t>
            </a:r>
            <a:r>
              <a:rPr lang="en-US" sz="1400">
                <a:solidFill>
                  <a:srgbClr val="000000"/>
                </a:solidFill>
              </a:rPr>
              <a:t> or 816-418-7732 for information on accommodation/leave options which may be available to you. </a:t>
            </a:r>
            <a:endParaRPr lang="en-US" sz="1400">
              <a:solidFill>
                <a:srgbClr val="000000"/>
              </a:solidFill>
              <a:cs typeface="Calibri" panose="020F0502020204030204"/>
            </a:endParaRPr>
          </a:p>
          <a:p>
            <a:pPr>
              <a:lnSpc>
                <a:spcPct val="90000"/>
              </a:lnSpc>
              <a:spcAft>
                <a:spcPts val="600"/>
              </a:spcAft>
            </a:pPr>
            <a:r>
              <a:rPr lang="en-US" b="1">
                <a:solidFill>
                  <a:srgbClr val="005CAB"/>
                </a:solidFill>
                <a:latin typeface="Open Sans Semibold" panose="020B0606030504020204" pitchFamily="34" charset="0"/>
                <a:ea typeface="Open Sans Semibold" panose="020B0606030504020204" pitchFamily="34" charset="0"/>
                <a:cs typeface="Open Sans Semibold" panose="020B0606030504020204" pitchFamily="34" charset="0"/>
              </a:rPr>
              <a:t>When we return to school/work sites, I am concerned about  returning to work in my building due to my medical condition.  What should I do?</a:t>
            </a:r>
          </a:p>
          <a:p>
            <a:pPr>
              <a:lnSpc>
                <a:spcPct val="90000"/>
              </a:lnSpc>
              <a:spcAft>
                <a:spcPts val="600"/>
              </a:spcAft>
            </a:pPr>
            <a:r>
              <a:rPr lang="en-US" sz="1400">
                <a:solidFill>
                  <a:srgbClr val="000000"/>
                </a:solidFill>
              </a:rPr>
              <a:t>Staff members who have concerns about returning to work due to a medical condition, should consult with their physician and then connect with Human Resources/ Employee Relations to request an accommodation.  Employee Relations staff members (Emma Gray at </a:t>
            </a:r>
            <a:r>
              <a:rPr lang="en-US" sz="1400" u="sng">
                <a:solidFill>
                  <a:srgbClr val="000000"/>
                </a:solidFill>
                <a:hlinkClick r:id="rId4">
                  <a:extLst>
                    <a:ext uri="{A12FA001-AC4F-418D-AE19-62706E023703}">
                      <ahyp:hlinkClr xmlns:ahyp="http://schemas.microsoft.com/office/drawing/2018/hyperlinkcolor" val="tx"/>
                    </a:ext>
                  </a:extLst>
                </a:hlinkClick>
              </a:rPr>
              <a:t>egray@kcpublicschools.org</a:t>
            </a:r>
            <a:r>
              <a:rPr lang="en-US" sz="1400">
                <a:solidFill>
                  <a:srgbClr val="000000"/>
                </a:solidFill>
              </a:rPr>
              <a:t> or 816-418-7706, or Marilyn Overton at </a:t>
            </a:r>
            <a:r>
              <a:rPr lang="en-US" sz="1400" u="sng">
                <a:solidFill>
                  <a:srgbClr val="000000"/>
                </a:solidFill>
                <a:hlinkClick r:id="rId5">
                  <a:extLst>
                    <a:ext uri="{A12FA001-AC4F-418D-AE19-62706E023703}">
                      <ahyp:hlinkClr xmlns:ahyp="http://schemas.microsoft.com/office/drawing/2018/hyperlinkcolor" val="tx"/>
                    </a:ext>
                  </a:extLst>
                </a:hlinkClick>
              </a:rPr>
              <a:t>moverton@kcpublicschools.org</a:t>
            </a:r>
            <a:r>
              <a:rPr lang="en-US" sz="1400">
                <a:solidFill>
                  <a:srgbClr val="000000"/>
                </a:solidFill>
              </a:rPr>
              <a:t> or 816-418-7732) will engage the employee in the interactive process to determine appropriate next steps for the employee. </a:t>
            </a:r>
            <a:endParaRPr lang="en-US" sz="1400">
              <a:solidFill>
                <a:srgbClr val="000000"/>
              </a:solidFill>
              <a:cs typeface="Calibri"/>
            </a:endParaRPr>
          </a:p>
          <a:p>
            <a:pPr>
              <a:lnSpc>
                <a:spcPct val="90000"/>
              </a:lnSpc>
              <a:spcAft>
                <a:spcPts val="600"/>
              </a:spcAft>
            </a:pPr>
            <a:r>
              <a:rPr lang="en-US" sz="1400">
                <a:solidFill>
                  <a:srgbClr val="000000"/>
                </a:solidFill>
              </a:rPr>
              <a:t>All staff are encouraged to review the guidance from the CDC pertaining to high-risk populations at </a:t>
            </a:r>
            <a:r>
              <a:rPr lang="en-US" sz="1400" u="sng">
                <a:solidFill>
                  <a:srgbClr val="000000"/>
                </a:solidFill>
                <a:hlinkClick r:id="rId6">
                  <a:extLst>
                    <a:ext uri="{A12FA001-AC4F-418D-AE19-62706E023703}">
                      <ahyp:hlinkClr xmlns:ahyp="http://schemas.microsoft.com/office/drawing/2018/hyperlinkcolor" val="tx"/>
                    </a:ext>
                  </a:extLst>
                </a:hlinkClick>
              </a:rPr>
              <a:t>https://www.cdc.gov/coronavirus/2019-ncov/need-extra-precautions/index.html</a:t>
            </a:r>
            <a:r>
              <a:rPr lang="en-US" sz="1400">
                <a:solidFill>
                  <a:srgbClr val="000000"/>
                </a:solidFill>
              </a:rPr>
              <a:t> </a:t>
            </a:r>
            <a:endParaRPr lang="en-US" sz="1400">
              <a:solidFill>
                <a:srgbClr val="000000"/>
              </a:solidFill>
              <a:cs typeface="Calibri"/>
            </a:endParaRPr>
          </a:p>
        </p:txBody>
      </p:sp>
      <p:sp>
        <p:nvSpPr>
          <p:cNvPr id="5" name="Title 1">
            <a:extLst>
              <a:ext uri="{FF2B5EF4-FFF2-40B4-BE49-F238E27FC236}">
                <a16:creationId xmlns:a16="http://schemas.microsoft.com/office/drawing/2014/main" id="{79241A9A-199D-4CCE-844F-79863E9E68D2}"/>
              </a:ext>
            </a:extLst>
          </p:cNvPr>
          <p:cNvSpPr txBox="1">
            <a:spLocks/>
          </p:cNvSpPr>
          <p:nvPr/>
        </p:nvSpPr>
        <p:spPr>
          <a:xfrm>
            <a:off x="1915845" y="106102"/>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t> </a:t>
            </a:r>
          </a:p>
        </p:txBody>
      </p:sp>
    </p:spTree>
    <p:extLst>
      <p:ext uri="{BB962C8B-B14F-4D97-AF65-F5344CB8AC3E}">
        <p14:creationId xmlns:p14="http://schemas.microsoft.com/office/powerpoint/2010/main" val="3798617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A9C7210F-C134-463E-9E88-36F1AB8479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47555"/>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86EDBDEC-9F1A-4378-8A3E-75BE7F0CAE18}"/>
              </a:ext>
            </a:extLst>
          </p:cNvPr>
          <p:cNvSpPr txBox="1"/>
          <p:nvPr/>
        </p:nvSpPr>
        <p:spPr>
          <a:xfrm>
            <a:off x="316249" y="368238"/>
            <a:ext cx="6140203"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Human Resources</a:t>
            </a:r>
            <a:b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Frequently Asked Questions</a:t>
            </a:r>
          </a:p>
        </p:txBody>
      </p:sp>
      <p:sp>
        <p:nvSpPr>
          <p:cNvPr id="3" name="TextBox 2">
            <a:extLst>
              <a:ext uri="{FF2B5EF4-FFF2-40B4-BE49-F238E27FC236}">
                <a16:creationId xmlns:a16="http://schemas.microsoft.com/office/drawing/2014/main" id="{54CBB823-5E00-4CAB-9434-96158BF056E9}"/>
              </a:ext>
            </a:extLst>
          </p:cNvPr>
          <p:cNvSpPr txBox="1"/>
          <p:nvPr/>
        </p:nvSpPr>
        <p:spPr>
          <a:xfrm>
            <a:off x="316249" y="1679902"/>
            <a:ext cx="5796450" cy="458146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a:solidFill>
                  <a:srgbClr val="005CAB"/>
                </a:solidFill>
                <a:latin typeface="Open Sans Semibold" panose="020B0606030504020204" pitchFamily="34" charset="0"/>
                <a:ea typeface="Open Sans Semibold" panose="020B0606030504020204" pitchFamily="34" charset="0"/>
                <a:cs typeface="Open Sans Semibold" panose="020B0606030504020204" pitchFamily="34" charset="0"/>
              </a:rPr>
              <a:t>If an employee suspects exposure to COVID-19 or is beginning to exhibit COVID-like symptoms, what should they do:</a:t>
            </a:r>
          </a:p>
          <a:p>
            <a:endParaRPr lang="en-US" sz="1600">
              <a:cs typeface="Calibri"/>
            </a:endParaRPr>
          </a:p>
          <a:p>
            <a:r>
              <a:rPr lang="en-US" sz="1200" b="1">
                <a:ea typeface="+mn-lt"/>
                <a:cs typeface="+mn-lt"/>
              </a:rPr>
              <a:t>Working Remotely</a:t>
            </a:r>
            <a:endParaRPr lang="en-US" sz="1200">
              <a:cs typeface="Calibri"/>
            </a:endParaRPr>
          </a:p>
          <a:p>
            <a:pPr marL="171450" indent="-171450">
              <a:buFont typeface="Arial"/>
              <a:buChar char="•"/>
            </a:pPr>
            <a:r>
              <a:rPr lang="en-US" sz="1200">
                <a:ea typeface="+mn-lt"/>
                <a:cs typeface="+mn-lt"/>
              </a:rPr>
              <a:t>Notify their supervisor (by email or phone)</a:t>
            </a:r>
            <a:endParaRPr lang="en-US" sz="1200">
              <a:cs typeface="Calibri"/>
            </a:endParaRPr>
          </a:p>
          <a:p>
            <a:pPr marL="171450" indent="-171450">
              <a:buFont typeface="Arial"/>
              <a:buChar char="•"/>
            </a:pPr>
            <a:r>
              <a:rPr lang="en-US" sz="1200">
                <a:ea typeface="+mn-lt"/>
                <a:cs typeface="+mn-lt"/>
              </a:rPr>
              <a:t>Notify Human Resources. Your HR contacts are Emma Gray at </a:t>
            </a:r>
            <a:r>
              <a:rPr lang="en-US" sz="1200" u="sng">
                <a:ea typeface="+mn-lt"/>
                <a:cs typeface="+mn-lt"/>
                <a:hlinkClick r:id="rId4"/>
              </a:rPr>
              <a:t>egray@kcpublicschools.org</a:t>
            </a:r>
            <a:r>
              <a:rPr lang="en-US" sz="1200">
                <a:ea typeface="+mn-lt"/>
                <a:cs typeface="+mn-lt"/>
              </a:rPr>
              <a:t> and Marilyn Overton at </a:t>
            </a:r>
            <a:r>
              <a:rPr lang="en-US" sz="1200">
                <a:ea typeface="+mn-lt"/>
                <a:cs typeface="+mn-lt"/>
                <a:hlinkClick r:id="rId5"/>
              </a:rPr>
              <a:t>moverton@kcpublicschools.org</a:t>
            </a:r>
            <a:r>
              <a:rPr lang="en-US" sz="1200">
                <a:ea typeface="+mn-lt"/>
                <a:cs typeface="+mn-lt"/>
              </a:rPr>
              <a:t>.</a:t>
            </a:r>
            <a:endParaRPr lang="en-US" sz="1200">
              <a:cs typeface="Calibri"/>
            </a:endParaRPr>
          </a:p>
          <a:p>
            <a:pPr marL="171450" indent="-171450">
              <a:buFont typeface="Arial"/>
              <a:buChar char="•"/>
            </a:pPr>
            <a:r>
              <a:rPr lang="en-US" sz="1200">
                <a:ea typeface="+mn-lt"/>
                <a:cs typeface="+mn-lt"/>
              </a:rPr>
              <a:t>Consult a professional healthcare provider. </a:t>
            </a:r>
            <a:endParaRPr lang="en-US" sz="1600">
              <a:ea typeface="+mn-lt"/>
              <a:cs typeface="+mn-lt"/>
            </a:endParaRPr>
          </a:p>
          <a:p>
            <a:pPr marL="171450" indent="-171450">
              <a:buFont typeface="Arial"/>
              <a:buChar char="•"/>
            </a:pPr>
            <a:r>
              <a:rPr lang="en-US" sz="1200">
                <a:ea typeface="+mn-lt"/>
                <a:cs typeface="+mn-lt"/>
              </a:rPr>
              <a:t>If employee is not positive for COVID-19, they will continue to work remotely.  </a:t>
            </a:r>
            <a:endParaRPr lang="en-US" sz="1600">
              <a:cs typeface="Calibri"/>
            </a:endParaRPr>
          </a:p>
          <a:p>
            <a:pPr marL="171450" indent="-171450">
              <a:buFont typeface="Arial"/>
              <a:buChar char="•"/>
            </a:pPr>
            <a:r>
              <a:rPr lang="en-US" sz="1200">
                <a:ea typeface="+mn-lt"/>
                <a:cs typeface="+mn-lt"/>
              </a:rPr>
              <a:t>If the employee is unable to work remotely due to positive COVID-19 test, under the Families First Coronavirus Relief Act, the employee is eligible for up to 80 hours of emergency paid leave.</a:t>
            </a:r>
            <a:endParaRPr lang="en-US" sz="1200">
              <a:cs typeface="Calibri"/>
            </a:endParaRPr>
          </a:p>
          <a:p>
            <a:pPr marL="171450" indent="-171450">
              <a:buFont typeface="Arial"/>
              <a:buChar char="•"/>
            </a:pPr>
            <a:endParaRPr lang="en-US" sz="1200">
              <a:ea typeface="+mn-lt"/>
              <a:cs typeface="+mn-lt"/>
            </a:endParaRPr>
          </a:p>
          <a:p>
            <a:r>
              <a:rPr lang="en-US" sz="1200" b="1">
                <a:ea typeface="+mn-lt"/>
                <a:cs typeface="+mn-lt"/>
              </a:rPr>
              <a:t>Working on-site</a:t>
            </a:r>
            <a:endParaRPr lang="en-US" sz="1200">
              <a:cs typeface="Calibri"/>
            </a:endParaRPr>
          </a:p>
          <a:p>
            <a:pPr marL="171450" indent="-171450">
              <a:buFont typeface="Arial"/>
              <a:buChar char="•"/>
            </a:pPr>
            <a:r>
              <a:rPr lang="en-US" sz="1200">
                <a:ea typeface="+mn-lt"/>
                <a:cs typeface="+mn-lt"/>
              </a:rPr>
              <a:t>Notify their supervisor (by email or phone)</a:t>
            </a:r>
            <a:endParaRPr lang="en-US" sz="1200">
              <a:cs typeface="Calibri"/>
            </a:endParaRPr>
          </a:p>
          <a:p>
            <a:pPr marL="171450" indent="-171450">
              <a:buFont typeface="Arial"/>
              <a:buChar char="•"/>
            </a:pPr>
            <a:r>
              <a:rPr lang="en-US" sz="1200">
                <a:ea typeface="+mn-lt"/>
                <a:cs typeface="+mn-lt"/>
              </a:rPr>
              <a:t>Leave the worksite </a:t>
            </a:r>
            <a:endParaRPr lang="en-US" sz="1600">
              <a:cs typeface="Calibri"/>
            </a:endParaRPr>
          </a:p>
          <a:p>
            <a:pPr marL="171450" indent="-171450">
              <a:buFont typeface="Arial"/>
              <a:buChar char="•"/>
            </a:pPr>
            <a:r>
              <a:rPr lang="en-US" sz="1200">
                <a:ea typeface="+mn-lt"/>
                <a:cs typeface="+mn-lt"/>
              </a:rPr>
              <a:t>Notify Human Resources. Your HR contacts are Emma Gray at </a:t>
            </a:r>
            <a:r>
              <a:rPr lang="en-US" sz="1200" u="sng">
                <a:ea typeface="+mn-lt"/>
                <a:cs typeface="+mn-lt"/>
                <a:hlinkClick r:id="rId4"/>
              </a:rPr>
              <a:t>egray@kcpublicschools.org</a:t>
            </a:r>
            <a:r>
              <a:rPr lang="en-US" sz="1200">
                <a:ea typeface="+mn-lt"/>
                <a:cs typeface="+mn-lt"/>
              </a:rPr>
              <a:t> and Marilyn Overton at </a:t>
            </a:r>
            <a:r>
              <a:rPr lang="en-US" sz="1200">
                <a:ea typeface="+mn-lt"/>
                <a:cs typeface="+mn-lt"/>
                <a:hlinkClick r:id="rId5"/>
              </a:rPr>
              <a:t>moverton@kcpublicschools.org</a:t>
            </a:r>
            <a:r>
              <a:rPr lang="en-US" sz="1200">
                <a:ea typeface="+mn-lt"/>
                <a:cs typeface="+mn-lt"/>
              </a:rPr>
              <a:t>.</a:t>
            </a:r>
            <a:endParaRPr lang="en-US" sz="1600">
              <a:ea typeface="+mn-lt"/>
              <a:cs typeface="+mn-lt"/>
            </a:endParaRPr>
          </a:p>
          <a:p>
            <a:pPr marL="171450" indent="-171450">
              <a:buFont typeface="Arial"/>
              <a:buChar char="•"/>
            </a:pPr>
            <a:r>
              <a:rPr lang="en-US" sz="1200">
                <a:ea typeface="+mn-lt"/>
                <a:cs typeface="+mn-lt"/>
              </a:rPr>
              <a:t>Consult a professional healthcare provider. </a:t>
            </a:r>
            <a:endParaRPr lang="en-US" sz="1600">
              <a:cs typeface="Calibri"/>
            </a:endParaRPr>
          </a:p>
          <a:p>
            <a:pPr marL="171450" indent="-171450">
              <a:buFont typeface="Arial"/>
              <a:buChar char="•"/>
            </a:pPr>
            <a:r>
              <a:rPr lang="en-US" sz="1200">
                <a:ea typeface="+mn-lt"/>
                <a:cs typeface="+mn-lt"/>
              </a:rPr>
              <a:t>The staff member is prohibited from reporting to work for 14 calendar days and must receive documented COVID-19 clearance from a professional healthcare provider, which must be provided to Human Resources prior to return</a:t>
            </a:r>
            <a:endParaRPr lang="en-US" sz="1200">
              <a:cs typeface="Calibri"/>
            </a:endParaRPr>
          </a:p>
          <a:p>
            <a:pPr marL="171450" indent="-171450">
              <a:buFont typeface="Arial"/>
              <a:buChar char="•"/>
            </a:pPr>
            <a:r>
              <a:rPr lang="en-US" sz="1200">
                <a:ea typeface="+mn-lt"/>
                <a:cs typeface="+mn-lt"/>
              </a:rPr>
              <a:t>Under the Families First Coronavirus Relief Act employees are eligible for up to 80 hours of emergency paid leave</a:t>
            </a:r>
            <a:endParaRPr lang="en-US" sz="1200">
              <a:cs typeface="Calibri"/>
            </a:endParaRPr>
          </a:p>
        </p:txBody>
      </p:sp>
      <p:sp>
        <p:nvSpPr>
          <p:cNvPr id="5" name="Title 1">
            <a:extLst>
              <a:ext uri="{FF2B5EF4-FFF2-40B4-BE49-F238E27FC236}">
                <a16:creationId xmlns:a16="http://schemas.microsoft.com/office/drawing/2014/main" id="{79241A9A-199D-4CCE-844F-79863E9E68D2}"/>
              </a:ext>
            </a:extLst>
          </p:cNvPr>
          <p:cNvSpPr txBox="1">
            <a:spLocks/>
          </p:cNvSpPr>
          <p:nvPr/>
        </p:nvSpPr>
        <p:spPr>
          <a:xfrm>
            <a:off x="1915845" y="106102"/>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t> </a:t>
            </a:r>
          </a:p>
        </p:txBody>
      </p:sp>
    </p:spTree>
    <p:extLst>
      <p:ext uri="{BB962C8B-B14F-4D97-AF65-F5344CB8AC3E}">
        <p14:creationId xmlns:p14="http://schemas.microsoft.com/office/powerpoint/2010/main" val="415730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CD2966AB-65CA-C84D-B5E3-999BBCC8C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052"/>
            <a:ext cx="12192000" cy="6858000"/>
          </a:xfrm>
          <a:prstGeom prst="rect">
            <a:avLst/>
          </a:prstGeom>
        </p:spPr>
      </p:pic>
      <p:sp>
        <p:nvSpPr>
          <p:cNvPr id="7" name="Title 1"/>
          <p:cNvSpPr txBox="1">
            <a:spLocks/>
          </p:cNvSpPr>
          <p:nvPr/>
        </p:nvSpPr>
        <p:spPr>
          <a:xfrm>
            <a:off x="786648" y="420988"/>
            <a:ext cx="106187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chemeClr val="accent4"/>
                </a:solidFill>
                <a:latin typeface="Open Sans ExtraBold" panose="020B0606030504020204" pitchFamily="34" charset="0"/>
                <a:ea typeface="Open Sans ExtraBold" panose="020B0606030504020204" pitchFamily="34" charset="0"/>
                <a:cs typeface="Open Sans ExtraBold" panose="020B0606030504020204" pitchFamily="34" charset="0"/>
              </a:rPr>
              <a:t>KCPS Core Values</a:t>
            </a:r>
          </a:p>
        </p:txBody>
      </p:sp>
      <p:sp>
        <p:nvSpPr>
          <p:cNvPr id="4" name="Snip Diagonal Corner Rectangle 3">
            <a:extLst>
              <a:ext uri="{FF2B5EF4-FFF2-40B4-BE49-F238E27FC236}">
                <a16:creationId xmlns:a16="http://schemas.microsoft.com/office/drawing/2014/main" id="{0962CF24-03FE-3343-A844-2DA5D8A13720}"/>
              </a:ext>
            </a:extLst>
          </p:cNvPr>
          <p:cNvSpPr/>
          <p:nvPr/>
        </p:nvSpPr>
        <p:spPr>
          <a:xfrm>
            <a:off x="1528009" y="4813155"/>
            <a:ext cx="9192127" cy="1732023"/>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13D375-6F04-4571-924C-BB3F926619BC}"/>
              </a:ext>
            </a:extLst>
          </p:cNvPr>
          <p:cNvSpPr txBox="1"/>
          <p:nvPr/>
        </p:nvSpPr>
        <p:spPr>
          <a:xfrm>
            <a:off x="1746583" y="4957183"/>
            <a:ext cx="8754980" cy="1479829"/>
          </a:xfrm>
          <a:prstGeom prst="rect">
            <a:avLst/>
          </a:prstGeom>
          <a:noFill/>
        </p:spPr>
        <p:txBody>
          <a:bodyPr wrap="square" rtlCol="0">
            <a:spAutoFit/>
          </a:bodyPr>
          <a:lstStyle/>
          <a:p>
            <a:pPr marL="514350" indent="-514350">
              <a:lnSpc>
                <a:spcPts val="2380"/>
              </a:lnSpc>
              <a:spcAft>
                <a:spcPts val="1200"/>
              </a:spcAft>
              <a:buFont typeface="+mj-lt"/>
              <a:buAutoNum type="arabicPeriod"/>
            </a:pPr>
            <a:r>
              <a:rPr lang="en-US" sz="2400" b="1">
                <a:solidFill>
                  <a:srgbClr val="005CAB"/>
                </a:solidFill>
                <a:latin typeface="Open Sans Semibold" panose="020B0606030504020204" pitchFamily="34" charset="0"/>
                <a:ea typeface="Open Sans Semibold" panose="020B0606030504020204" pitchFamily="34" charset="0"/>
                <a:cs typeface="Open Sans Semibold" panose="020B0606030504020204" pitchFamily="34" charset="0"/>
              </a:rPr>
              <a:t>Student learning will remain a priority and will not be compromised in either of our academic options</a:t>
            </a:r>
          </a:p>
          <a:p>
            <a:pPr marL="514350" indent="-514350">
              <a:lnSpc>
                <a:spcPts val="2380"/>
              </a:lnSpc>
              <a:spcAft>
                <a:spcPts val="1200"/>
              </a:spcAft>
              <a:buFont typeface="+mj-lt"/>
              <a:buAutoNum type="arabicPeriod"/>
            </a:pPr>
            <a:r>
              <a:rPr lang="en-US" sz="2400" b="1">
                <a:solidFill>
                  <a:srgbClr val="005CAB"/>
                </a:solidFill>
                <a:latin typeface="Open Sans Semibold" panose="020B0606030504020204" pitchFamily="34" charset="0"/>
                <a:ea typeface="Open Sans Semibold" panose="020B0606030504020204" pitchFamily="34" charset="0"/>
                <a:cs typeface="Open Sans Semibold" panose="020B0606030504020204" pitchFamily="34" charset="0"/>
              </a:rPr>
              <a:t>The Safety of students and staff will be foundational in all key decisions</a:t>
            </a:r>
          </a:p>
        </p:txBody>
      </p:sp>
    </p:spTree>
    <p:extLst>
      <p:ext uri="{BB962C8B-B14F-4D97-AF65-F5344CB8AC3E}">
        <p14:creationId xmlns:p14="http://schemas.microsoft.com/office/powerpoint/2010/main" val="4292616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A9C7210F-C134-463E-9E88-36F1AB8479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47555"/>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86EDBDEC-9F1A-4378-8A3E-75BE7F0CAE18}"/>
              </a:ext>
            </a:extLst>
          </p:cNvPr>
          <p:cNvSpPr txBox="1"/>
          <p:nvPr/>
        </p:nvSpPr>
        <p:spPr>
          <a:xfrm>
            <a:off x="299550" y="607932"/>
            <a:ext cx="6201987"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Human Resources</a:t>
            </a:r>
            <a:b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31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Frequently Asked Questions</a:t>
            </a:r>
          </a:p>
        </p:txBody>
      </p:sp>
      <p:sp>
        <p:nvSpPr>
          <p:cNvPr id="3" name="TextBox 2">
            <a:extLst>
              <a:ext uri="{FF2B5EF4-FFF2-40B4-BE49-F238E27FC236}">
                <a16:creationId xmlns:a16="http://schemas.microsoft.com/office/drawing/2014/main" id="{54CBB823-5E00-4CAB-9434-96158BF056E9}"/>
              </a:ext>
            </a:extLst>
          </p:cNvPr>
          <p:cNvSpPr txBox="1"/>
          <p:nvPr/>
        </p:nvSpPr>
        <p:spPr>
          <a:xfrm>
            <a:off x="299550" y="1479510"/>
            <a:ext cx="5675576" cy="458146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a:solidFill>
                  <a:srgbClr val="005CAB"/>
                </a:solidFill>
                <a:latin typeface="Open Sans Semibold" panose="020B0606030504020204" pitchFamily="34" charset="0"/>
                <a:ea typeface="Open Sans Semibold" panose="020B0606030504020204" pitchFamily="34" charset="0"/>
                <a:cs typeface="Open Sans Semibold" panose="020B0606030504020204" pitchFamily="34" charset="0"/>
              </a:rPr>
              <a:t>This pandemic situation has me very worried. Are there mental health support resources available? </a:t>
            </a:r>
          </a:p>
          <a:p>
            <a:endParaRPr lang="en-US" sz="2000">
              <a:cs typeface="Calibri"/>
            </a:endParaRPr>
          </a:p>
          <a:p>
            <a:r>
              <a:rPr lang="en-US" sz="1400">
                <a:ea typeface="+mn-lt"/>
                <a:cs typeface="+mn-lt"/>
              </a:rPr>
              <a:t>Yes. KCPS offers the Employee Assistance Program (EAP) through our provider, New Directions. Every employee is entitled to up to six complimentary counseling sessions that may also be shared with household family members. It is a free resource for staff and their household family members to speak confidentially with a care provider. </a:t>
            </a:r>
            <a:endParaRPr lang="en-US" sz="1400">
              <a:cs typeface="Calibri"/>
            </a:endParaRPr>
          </a:p>
          <a:p>
            <a:endParaRPr lang="en-US" sz="1400">
              <a:ea typeface="+mn-lt"/>
              <a:cs typeface="+mn-lt"/>
            </a:endParaRPr>
          </a:p>
          <a:p>
            <a:r>
              <a:rPr lang="en-US" sz="1400">
                <a:ea typeface="+mn-lt"/>
                <a:cs typeface="+mn-lt"/>
              </a:rPr>
              <a:t>KCPS will also be providing confidential in-house support through the professionals in the Office of Student Support Services. Employees may access our professional staff by calling the COVID-Care line at 1-816-723-1355.</a:t>
            </a:r>
            <a:endParaRPr lang="en-US" sz="1400">
              <a:cs typeface="Calibri"/>
            </a:endParaRPr>
          </a:p>
          <a:p>
            <a:endParaRPr lang="en-US" sz="1400">
              <a:ea typeface="+mn-lt"/>
              <a:cs typeface="+mn-lt"/>
            </a:endParaRPr>
          </a:p>
          <a:p>
            <a:r>
              <a:rPr lang="en-US" sz="1400">
                <a:ea typeface="+mn-lt"/>
                <a:cs typeface="+mn-lt"/>
              </a:rPr>
              <a:t>*COVID-Care lines have been established for all of our schools, so that families in each school has access to confidential counseling support during this time.  </a:t>
            </a:r>
            <a:endParaRPr lang="en-US" sz="1400">
              <a:cs typeface="Calibri"/>
            </a:endParaRPr>
          </a:p>
        </p:txBody>
      </p:sp>
      <p:sp>
        <p:nvSpPr>
          <p:cNvPr id="5" name="Title 1">
            <a:extLst>
              <a:ext uri="{FF2B5EF4-FFF2-40B4-BE49-F238E27FC236}">
                <a16:creationId xmlns:a16="http://schemas.microsoft.com/office/drawing/2014/main" id="{79241A9A-199D-4CCE-844F-79863E9E68D2}"/>
              </a:ext>
            </a:extLst>
          </p:cNvPr>
          <p:cNvSpPr txBox="1">
            <a:spLocks/>
          </p:cNvSpPr>
          <p:nvPr/>
        </p:nvSpPr>
        <p:spPr>
          <a:xfrm>
            <a:off x="1915845" y="106102"/>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t> </a:t>
            </a:r>
          </a:p>
        </p:txBody>
      </p:sp>
    </p:spTree>
    <p:extLst>
      <p:ext uri="{BB962C8B-B14F-4D97-AF65-F5344CB8AC3E}">
        <p14:creationId xmlns:p14="http://schemas.microsoft.com/office/powerpoint/2010/main" val="128532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182" y="733975"/>
            <a:ext cx="10988408" cy="769441"/>
          </a:xfrm>
          <a:prstGeom prst="rect">
            <a:avLst/>
          </a:prstGeom>
          <a:noFill/>
        </p:spPr>
        <p:txBody>
          <a:bodyPr wrap="square" rtlCol="0" anchor="t">
            <a:spAutoFit/>
          </a:bodyPr>
          <a:lstStyle/>
          <a:p>
            <a:pPr algn="ctr"/>
            <a:r>
              <a:rPr lang="en-US" sz="4400" b="1">
                <a:solidFill>
                  <a:schemeClr val="bg1"/>
                </a:solidFill>
                <a:latin typeface="Open Sans ExtraBold"/>
              </a:rPr>
              <a:t>Indoor Air Quality Management</a:t>
            </a:r>
            <a:endParaRPr lang="en-US"/>
          </a:p>
        </p:txBody>
      </p:sp>
      <p:sp>
        <p:nvSpPr>
          <p:cNvPr id="2" name="TextBox 1">
            <a:extLst>
              <a:ext uri="{FF2B5EF4-FFF2-40B4-BE49-F238E27FC236}">
                <a16:creationId xmlns:a16="http://schemas.microsoft.com/office/drawing/2014/main" id="{957EC68C-DE3C-468F-85BC-7BFF03C58D7A}"/>
              </a:ext>
            </a:extLst>
          </p:cNvPr>
          <p:cNvSpPr txBox="1"/>
          <p:nvPr/>
        </p:nvSpPr>
        <p:spPr>
          <a:xfrm>
            <a:off x="858826" y="1628691"/>
            <a:ext cx="9559079"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2000">
                <a:solidFill>
                  <a:schemeClr val="bg1"/>
                </a:solidFill>
              </a:rPr>
              <a:t>Engaged Occu-Tech, our environmental engineering vendor, to perform air quality testing at all locations </a:t>
            </a:r>
            <a:endParaRPr lang="en-US" sz="2000">
              <a:solidFill>
                <a:schemeClr val="bg1"/>
              </a:solidFill>
              <a:cs typeface="Calibri"/>
            </a:endParaRPr>
          </a:p>
          <a:p>
            <a:pPr marL="628650" lvl="1" indent="-171450">
              <a:buFont typeface="Arial"/>
              <a:buChar char="•"/>
            </a:pPr>
            <a:r>
              <a:rPr lang="en-US" sz="2000">
                <a:solidFill>
                  <a:schemeClr val="bg1"/>
                </a:solidFill>
              </a:rPr>
              <a:t>Will provide ionizers where testing indicates needed</a:t>
            </a:r>
            <a:endParaRPr lang="en-US" sz="2000">
              <a:solidFill>
                <a:schemeClr val="bg1"/>
              </a:solidFill>
              <a:cs typeface="Calibri"/>
            </a:endParaRPr>
          </a:p>
          <a:p>
            <a:pPr marL="628650" lvl="1" indent="-171450">
              <a:buFont typeface="Arial"/>
              <a:buChar char="•"/>
            </a:pPr>
            <a:r>
              <a:rPr lang="en-US" sz="2000">
                <a:solidFill>
                  <a:schemeClr val="bg1"/>
                </a:solidFill>
              </a:rPr>
              <a:t>Will modify air flow per recommendations</a:t>
            </a:r>
            <a:endParaRPr lang="en-US" sz="2000">
              <a:solidFill>
                <a:schemeClr val="bg1"/>
              </a:solidFill>
              <a:cs typeface="Calibri"/>
            </a:endParaRPr>
          </a:p>
          <a:p>
            <a:pPr marL="628650" lvl="1" indent="-171450">
              <a:buFont typeface="Arial"/>
              <a:buChar char="•"/>
            </a:pPr>
            <a:r>
              <a:rPr lang="en-US" sz="2000">
                <a:solidFill>
                  <a:schemeClr val="bg1"/>
                </a:solidFill>
              </a:rPr>
              <a:t>Will test throughout the year</a:t>
            </a:r>
            <a:endParaRPr lang="en-US" sz="2000">
              <a:solidFill>
                <a:schemeClr val="bg1"/>
              </a:solidFill>
              <a:cs typeface="Calibri"/>
            </a:endParaRPr>
          </a:p>
          <a:p>
            <a:pPr marL="171450" indent="-171450">
              <a:buFont typeface="Arial"/>
              <a:buChar char="•"/>
            </a:pPr>
            <a:r>
              <a:rPr lang="en-US" sz="2000">
                <a:solidFill>
                  <a:schemeClr val="bg1"/>
                </a:solidFill>
              </a:rPr>
              <a:t>Engaged control systems company to advise on air balance and fresh air flow</a:t>
            </a:r>
            <a:endParaRPr lang="en-US" sz="2000">
              <a:solidFill>
                <a:schemeClr val="bg1"/>
              </a:solidFill>
              <a:cs typeface="Calibri"/>
            </a:endParaRPr>
          </a:p>
          <a:p>
            <a:pPr marL="628650" lvl="1" indent="-171450">
              <a:buFont typeface="Arial"/>
              <a:buChar char="•"/>
            </a:pPr>
            <a:r>
              <a:rPr lang="en-US" sz="2000">
                <a:solidFill>
                  <a:schemeClr val="bg1"/>
                </a:solidFill>
              </a:rPr>
              <a:t>Will modify system software to allow for changes to airflow demands</a:t>
            </a:r>
            <a:endParaRPr lang="en-US" sz="2000">
              <a:solidFill>
                <a:schemeClr val="bg1"/>
              </a:solidFill>
              <a:cs typeface="Calibri"/>
            </a:endParaRPr>
          </a:p>
          <a:p>
            <a:pPr marL="628650" lvl="1" indent="-171450">
              <a:buFont typeface="Arial"/>
              <a:buChar char="•"/>
            </a:pPr>
            <a:r>
              <a:rPr lang="en-US" sz="2000">
                <a:solidFill>
                  <a:schemeClr val="bg1"/>
                </a:solidFill>
              </a:rPr>
              <a:t>Will increase fresh air coming into all buildings</a:t>
            </a:r>
            <a:endParaRPr lang="en-US" sz="2000">
              <a:solidFill>
                <a:schemeClr val="bg1"/>
              </a:solidFill>
              <a:cs typeface="Calibri"/>
            </a:endParaRPr>
          </a:p>
          <a:p>
            <a:pPr marL="628650" lvl="1" indent="-171450">
              <a:buFont typeface="Arial"/>
              <a:buChar char="•"/>
            </a:pPr>
            <a:r>
              <a:rPr lang="en-US" sz="2000">
                <a:solidFill>
                  <a:schemeClr val="bg1"/>
                </a:solidFill>
              </a:rPr>
              <a:t>Will increase filter grades to Merv-10 or above</a:t>
            </a:r>
            <a:endParaRPr lang="en-US" sz="2000">
              <a:solidFill>
                <a:schemeClr val="bg1"/>
              </a:solidFill>
              <a:cs typeface="Calibri"/>
            </a:endParaRPr>
          </a:p>
          <a:p>
            <a:pPr marL="628650" lvl="1" indent="-171450">
              <a:buFont typeface="Arial"/>
              <a:buChar char="•"/>
            </a:pPr>
            <a:r>
              <a:rPr lang="en-US" sz="2000">
                <a:solidFill>
                  <a:schemeClr val="bg1"/>
                </a:solidFill>
              </a:rPr>
              <a:t>Will double typical filter rotation/replacement</a:t>
            </a:r>
            <a:endParaRPr lang="en-US" sz="2000">
              <a:solidFill>
                <a:schemeClr val="bg1"/>
              </a:solidFill>
              <a:cs typeface="Calibri"/>
            </a:endParaRPr>
          </a:p>
          <a:p>
            <a:pPr marL="628650" lvl="1" indent="-171450">
              <a:buFont typeface="Arial"/>
              <a:buChar char="•"/>
            </a:pPr>
            <a:r>
              <a:rPr lang="en-US" sz="2000">
                <a:solidFill>
                  <a:schemeClr val="bg1"/>
                </a:solidFill>
              </a:rPr>
              <a:t>Will flush building air at night where needed</a:t>
            </a:r>
            <a:endParaRPr lang="en-US" sz="2000">
              <a:solidFill>
                <a:schemeClr val="bg1"/>
              </a:solidFill>
              <a:cs typeface="Calibri"/>
            </a:endParaRPr>
          </a:p>
          <a:p>
            <a:pPr marL="171450" indent="-171450">
              <a:buFont typeface="Arial"/>
              <a:buChar char="•"/>
            </a:pPr>
            <a:r>
              <a:rPr lang="en-US" sz="2000">
                <a:solidFill>
                  <a:schemeClr val="bg1"/>
                </a:solidFill>
              </a:rPr>
              <a:t>Engaged Occu-Tech to perform water quality testing due to closure of sites for six months</a:t>
            </a:r>
            <a:endParaRPr lang="en-US" sz="2000">
              <a:solidFill>
                <a:schemeClr val="bg1"/>
              </a:solidFill>
              <a:cs typeface="Calibri"/>
            </a:endParaRPr>
          </a:p>
          <a:p>
            <a:pPr marL="171450" indent="-171450">
              <a:buFont typeface="Arial"/>
              <a:buChar char="•"/>
            </a:pPr>
            <a:endParaRPr lang="en-US" sz="1600">
              <a:cs typeface="Calibri"/>
            </a:endParaRPr>
          </a:p>
          <a:p>
            <a:r>
              <a:rPr lang="en-US" sz="2000" b="1">
                <a:solidFill>
                  <a:schemeClr val="bg1"/>
                </a:solidFill>
                <a:latin typeface="Montserrat"/>
              </a:rPr>
              <a:t>Filters: Trap and block 98% of airborne particles – recommended</a:t>
            </a:r>
            <a:br>
              <a:rPr lang="en-US" sz="2000" b="1">
                <a:solidFill>
                  <a:schemeClr val="bg1"/>
                </a:solidFill>
                <a:latin typeface="Montserrat"/>
              </a:rPr>
            </a:br>
            <a:r>
              <a:rPr lang="en-US" sz="2000" b="1">
                <a:solidFill>
                  <a:schemeClr val="bg1"/>
                </a:solidFill>
                <a:latin typeface="Montserrat"/>
              </a:rPr>
              <a:t>for superior residential and commercial use and smoke lounges</a:t>
            </a:r>
          </a:p>
        </p:txBody>
      </p:sp>
    </p:spTree>
    <p:extLst>
      <p:ext uri="{BB962C8B-B14F-4D97-AF65-F5344CB8AC3E}">
        <p14:creationId xmlns:p14="http://schemas.microsoft.com/office/powerpoint/2010/main" val="521575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651657" y="655066"/>
            <a:ext cx="8626642" cy="769441"/>
          </a:xfrm>
          <a:prstGeom prst="rect">
            <a:avLst/>
          </a:prstGeom>
          <a:noFill/>
        </p:spPr>
        <p:txBody>
          <a:bodyPr wrap="square" rtlCol="0" anchor="t">
            <a:spAutoFit/>
          </a:bodyPr>
          <a:lstStyle/>
          <a:p>
            <a:pPr algn="ctr"/>
            <a:r>
              <a:rPr lang="en-US" sz="4400" b="1">
                <a:solidFill>
                  <a:schemeClr val="bg1"/>
                </a:solidFill>
                <a:latin typeface="Open Sans ExtraBold"/>
              </a:rPr>
              <a:t>Cleaning &amp; Sanitizing</a:t>
            </a:r>
            <a:endParaRPr lang="en-US">
              <a:solidFill>
                <a:schemeClr val="bg1"/>
              </a:solidFill>
            </a:endParaRPr>
          </a:p>
        </p:txBody>
      </p:sp>
      <p:sp>
        <p:nvSpPr>
          <p:cNvPr id="2" name="TextBox 1">
            <a:extLst>
              <a:ext uri="{FF2B5EF4-FFF2-40B4-BE49-F238E27FC236}">
                <a16:creationId xmlns:a16="http://schemas.microsoft.com/office/drawing/2014/main" id="{4A16C9F6-EEF3-4971-96C8-BE0804201936}"/>
              </a:ext>
            </a:extLst>
          </p:cNvPr>
          <p:cNvSpPr txBox="1"/>
          <p:nvPr/>
        </p:nvSpPr>
        <p:spPr>
          <a:xfrm>
            <a:off x="419220" y="1801729"/>
            <a:ext cx="1034022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2000">
                <a:solidFill>
                  <a:schemeClr val="bg1"/>
                </a:solidFill>
              </a:rPr>
              <a:t>Normal summer cleaning underway now (to be completed by Aug. 1)</a:t>
            </a:r>
            <a:endParaRPr lang="en-US" sz="2000">
              <a:solidFill>
                <a:schemeClr val="bg1"/>
              </a:solidFill>
              <a:cs typeface="Calibri"/>
            </a:endParaRPr>
          </a:p>
          <a:p>
            <a:pPr marL="628650" lvl="1" indent="-171450">
              <a:buFont typeface="Arial"/>
              <a:buChar char="•"/>
            </a:pPr>
            <a:r>
              <a:rPr lang="en-US" sz="2000">
                <a:solidFill>
                  <a:schemeClr val="bg1"/>
                </a:solidFill>
              </a:rPr>
              <a:t>Separated staffing to one room at a time to allow for social distancing</a:t>
            </a:r>
            <a:endParaRPr lang="en-US" sz="2000">
              <a:solidFill>
                <a:schemeClr val="bg1"/>
              </a:solidFill>
              <a:cs typeface="Calibri"/>
            </a:endParaRPr>
          </a:p>
          <a:p>
            <a:pPr marL="628650" lvl="1" indent="-171450">
              <a:buFont typeface="Arial"/>
              <a:buChar char="•"/>
            </a:pPr>
            <a:r>
              <a:rPr lang="en-US" sz="2000">
                <a:solidFill>
                  <a:schemeClr val="bg1"/>
                </a:solidFill>
              </a:rPr>
              <a:t>Surfaces will be sanitized after normal clean</a:t>
            </a:r>
            <a:endParaRPr lang="en-US" sz="2000">
              <a:solidFill>
                <a:schemeClr val="bg1"/>
              </a:solidFill>
              <a:cs typeface="Calibri"/>
            </a:endParaRPr>
          </a:p>
          <a:p>
            <a:pPr marL="628650" lvl="1" indent="-171450">
              <a:buFont typeface="Arial"/>
              <a:buChar char="•"/>
            </a:pPr>
            <a:r>
              <a:rPr lang="en-US" sz="2000">
                <a:solidFill>
                  <a:schemeClr val="bg1"/>
                </a:solidFill>
              </a:rPr>
              <a:t>Installed hand sanitizer dispensers throughout buildings and in classrooms</a:t>
            </a:r>
            <a:endParaRPr lang="en-US" sz="2000">
              <a:solidFill>
                <a:schemeClr val="bg1"/>
              </a:solidFill>
              <a:cs typeface="Calibri"/>
            </a:endParaRPr>
          </a:p>
          <a:p>
            <a:pPr marL="171450" indent="-171450">
              <a:buFont typeface="Arial"/>
              <a:buChar char="•"/>
            </a:pPr>
            <a:r>
              <a:rPr lang="en-US" sz="2000">
                <a:solidFill>
                  <a:schemeClr val="bg1"/>
                </a:solidFill>
              </a:rPr>
              <a:t>Changes in cleaning process during the year</a:t>
            </a:r>
            <a:endParaRPr lang="en-US" sz="2000">
              <a:solidFill>
                <a:schemeClr val="bg1"/>
              </a:solidFill>
              <a:cs typeface="Calibri"/>
            </a:endParaRPr>
          </a:p>
          <a:p>
            <a:pPr marL="628650" lvl="1" indent="-171450">
              <a:buFont typeface="Arial"/>
              <a:buChar char="•"/>
            </a:pPr>
            <a:r>
              <a:rPr lang="en-US" sz="2000">
                <a:solidFill>
                  <a:schemeClr val="bg1"/>
                </a:solidFill>
              </a:rPr>
              <a:t>Adding a Clorox 360 machine at all buildings for daily sanitizing </a:t>
            </a:r>
            <a:endParaRPr lang="en-US" sz="2000">
              <a:solidFill>
                <a:schemeClr val="bg1"/>
              </a:solidFill>
              <a:cs typeface="Calibri"/>
            </a:endParaRPr>
          </a:p>
          <a:p>
            <a:pPr marL="628650" lvl="1" indent="-171450">
              <a:buFont typeface="Arial"/>
              <a:buChar char="•"/>
            </a:pPr>
            <a:r>
              <a:rPr lang="en-US" sz="2000">
                <a:solidFill>
                  <a:schemeClr val="bg1"/>
                </a:solidFill>
              </a:rPr>
              <a:t>Providing additional waste cans to allow for classroom removal throughout the day</a:t>
            </a:r>
            <a:endParaRPr lang="en-US" sz="2000">
              <a:solidFill>
                <a:schemeClr val="bg1"/>
              </a:solidFill>
              <a:cs typeface="Calibri"/>
            </a:endParaRPr>
          </a:p>
          <a:p>
            <a:pPr marL="628650" lvl="1" indent="-171450">
              <a:buFont typeface="Arial"/>
              <a:buChar char="•"/>
            </a:pPr>
            <a:r>
              <a:rPr lang="en-US" sz="2000">
                <a:solidFill>
                  <a:schemeClr val="bg1"/>
                </a:solidFill>
              </a:rPr>
              <a:t>Increasing cafeteria cleaning rotation during the day</a:t>
            </a:r>
            <a:endParaRPr lang="en-US" sz="2000">
              <a:solidFill>
                <a:schemeClr val="bg1"/>
              </a:solidFill>
              <a:cs typeface="Calibri"/>
            </a:endParaRPr>
          </a:p>
          <a:p>
            <a:pPr marL="628650" lvl="1" indent="-171450">
              <a:buFont typeface="Arial"/>
              <a:buChar char="•"/>
            </a:pPr>
            <a:r>
              <a:rPr lang="en-US" sz="2000">
                <a:solidFill>
                  <a:schemeClr val="bg1"/>
                </a:solidFill>
              </a:rPr>
              <a:t>Increasing restroom cleaning rotation during the day			</a:t>
            </a:r>
            <a:endParaRPr lang="en-US" sz="2000">
              <a:solidFill>
                <a:schemeClr val="bg1"/>
              </a:solidFill>
              <a:cs typeface="Calibri"/>
            </a:endParaRPr>
          </a:p>
          <a:p>
            <a:pPr marL="628650" lvl="1" indent="-171450">
              <a:buFont typeface="Arial"/>
              <a:buChar char="•"/>
            </a:pPr>
            <a:r>
              <a:rPr lang="en-US" sz="2000">
                <a:solidFill>
                  <a:schemeClr val="bg1"/>
                </a:solidFill>
              </a:rPr>
              <a:t>Increasing hallway touch cleaning during the day (door knobs, hand rails, etc.)</a:t>
            </a:r>
            <a:endParaRPr lang="en-US" sz="2000">
              <a:solidFill>
                <a:schemeClr val="bg1"/>
              </a:solidFill>
              <a:cs typeface="Calibri"/>
            </a:endParaRPr>
          </a:p>
          <a:p>
            <a:pPr marL="628650" lvl="1" indent="-171450">
              <a:buFont typeface="Arial"/>
              <a:buChar char="•"/>
            </a:pPr>
            <a:r>
              <a:rPr lang="en-US" sz="2000">
                <a:solidFill>
                  <a:schemeClr val="bg1"/>
                </a:solidFill>
              </a:rPr>
              <a:t>Increasing high-touch area cleaning in classrooms during the day and at night</a:t>
            </a:r>
            <a:endParaRPr lang="en-US" sz="2000">
              <a:solidFill>
                <a:schemeClr val="bg1"/>
              </a:solidFill>
              <a:cs typeface="Calibri"/>
            </a:endParaRPr>
          </a:p>
          <a:p>
            <a:pPr marL="628650" lvl="1" indent="-171450">
              <a:buFont typeface="Arial"/>
              <a:buChar char="•"/>
            </a:pPr>
            <a:r>
              <a:rPr lang="en-US" sz="2000">
                <a:solidFill>
                  <a:schemeClr val="bg1"/>
                </a:solidFill>
              </a:rPr>
              <a:t>Adding cover suits and safety glasses in the event a room is closed and cleaned for COVID-19</a:t>
            </a:r>
            <a:endParaRPr lang="en-US" sz="2000">
              <a:solidFill>
                <a:schemeClr val="bg1"/>
              </a:solidFill>
              <a:cs typeface="Calibri"/>
            </a:endParaRPr>
          </a:p>
          <a:p>
            <a:pPr marL="628650" lvl="1" indent="-171450">
              <a:buFont typeface="Arial"/>
              <a:buChar char="•"/>
            </a:pPr>
            <a:r>
              <a:rPr lang="en-US" sz="2000">
                <a:solidFill>
                  <a:schemeClr val="bg1"/>
                </a:solidFill>
              </a:rPr>
              <a:t>Adding online system to request needed cleaning and PPE supplies</a:t>
            </a:r>
            <a:endParaRPr lang="en-US" sz="2000">
              <a:solidFill>
                <a:schemeClr val="bg1"/>
              </a:solidFill>
              <a:cs typeface="Calibri"/>
            </a:endParaRPr>
          </a:p>
          <a:p>
            <a:pPr marL="628650" lvl="1" indent="-171450">
              <a:buFont typeface="Arial"/>
              <a:buChar char="•"/>
            </a:pPr>
            <a:r>
              <a:rPr lang="en-US" sz="2000">
                <a:solidFill>
                  <a:schemeClr val="bg1"/>
                </a:solidFill>
              </a:rPr>
              <a:t>May require additional staffing resources </a:t>
            </a:r>
            <a:endParaRPr lang="en-US" sz="2000">
              <a:solidFill>
                <a:schemeClr val="bg1"/>
              </a:solidFill>
              <a:cs typeface="Calibri"/>
            </a:endParaRPr>
          </a:p>
        </p:txBody>
      </p:sp>
    </p:spTree>
    <p:extLst>
      <p:ext uri="{BB962C8B-B14F-4D97-AF65-F5344CB8AC3E}">
        <p14:creationId xmlns:p14="http://schemas.microsoft.com/office/powerpoint/2010/main" val="216390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225673" y="326072"/>
            <a:ext cx="10296430" cy="646331"/>
          </a:xfrm>
          <a:prstGeom prst="rect">
            <a:avLst/>
          </a:prstGeom>
          <a:noFill/>
        </p:spPr>
        <p:txBody>
          <a:bodyPr wrap="square" rtlCol="0" anchor="t">
            <a:spAutoFit/>
          </a:bodyPr>
          <a:lstStyle/>
          <a:p>
            <a:pPr algn="ctr"/>
            <a:r>
              <a:rPr lang="en-US" sz="3600" b="1">
                <a:solidFill>
                  <a:schemeClr val="bg1"/>
                </a:solidFill>
                <a:latin typeface="Open Sans ExtraBold"/>
              </a:rPr>
              <a:t>Personal Protective Equipment (PPE)</a:t>
            </a:r>
            <a:endParaRPr lang="en-US" sz="3600">
              <a:solidFill>
                <a:schemeClr val="bg1"/>
              </a:solidFill>
              <a:cs typeface="Calibri"/>
            </a:endParaRPr>
          </a:p>
        </p:txBody>
      </p:sp>
      <p:sp>
        <p:nvSpPr>
          <p:cNvPr id="2" name="TextBox 1">
            <a:extLst>
              <a:ext uri="{FF2B5EF4-FFF2-40B4-BE49-F238E27FC236}">
                <a16:creationId xmlns:a16="http://schemas.microsoft.com/office/drawing/2014/main" id="{4A16C9F6-EEF3-4971-96C8-BE0804201936}"/>
              </a:ext>
            </a:extLst>
          </p:cNvPr>
          <p:cNvSpPr txBox="1"/>
          <p:nvPr/>
        </p:nvSpPr>
        <p:spPr>
          <a:xfrm>
            <a:off x="1440619" y="1547847"/>
            <a:ext cx="433229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ea typeface="+mn-lt"/>
                <a:cs typeface="+mn-lt"/>
              </a:rPr>
              <a:t>PPE to be provided to Students</a:t>
            </a:r>
            <a:endParaRPr lang="en-US" sz="2000">
              <a:solidFill>
                <a:schemeClr val="bg1"/>
              </a:solidFill>
              <a:cs typeface="Calibri"/>
            </a:endParaRPr>
          </a:p>
          <a:p>
            <a:pPr marL="342900" indent="-342900">
              <a:buFont typeface="Arial"/>
              <a:buChar char="•"/>
            </a:pPr>
            <a:r>
              <a:rPr lang="en-US" sz="2000">
                <a:solidFill>
                  <a:schemeClr val="bg1"/>
                </a:solidFill>
                <a:ea typeface="+mn-lt"/>
                <a:cs typeface="+mn-lt"/>
              </a:rPr>
              <a:t>Two cloth masks (prepackaged)</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Lanyard to keep masks from hitting surfaces</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Water bottle to be filled at fountains rather than drinking from fountains</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Personal bottle of hand sanitizer</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Notecard on how to be safe</a:t>
            </a:r>
            <a:endParaRPr lang="en-US">
              <a:solidFill>
                <a:schemeClr val="bg1"/>
              </a:solidFill>
              <a:cs typeface="Calibri" panose="020F0502020204030204"/>
            </a:endParaRPr>
          </a:p>
          <a:p>
            <a:r>
              <a:rPr lang="en-US" sz="2000" b="1">
                <a:solidFill>
                  <a:schemeClr val="bg1"/>
                </a:solidFill>
                <a:ea typeface="+mn-lt"/>
                <a:cs typeface="+mn-lt"/>
              </a:rPr>
              <a:t>PPE for Staff</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Two cloth masks (prepackaged)</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Face Shields</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Disinfecting Wipes</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Extra Surgical Masks</a:t>
            </a:r>
            <a:endParaRPr lang="en-US">
              <a:solidFill>
                <a:schemeClr val="bg1"/>
              </a:solidFill>
              <a:cs typeface="Calibri" panose="020F0502020204030204"/>
            </a:endParaRPr>
          </a:p>
          <a:p>
            <a:pPr marL="342900" indent="-342900">
              <a:buFont typeface="Arial"/>
              <a:buChar char="•"/>
            </a:pPr>
            <a:r>
              <a:rPr lang="en-US" sz="2000">
                <a:solidFill>
                  <a:schemeClr val="bg1"/>
                </a:solidFill>
                <a:ea typeface="+mn-lt"/>
                <a:cs typeface="+mn-lt"/>
              </a:rPr>
              <a:t>Bottled Hand Sanitizer</a:t>
            </a:r>
            <a:endParaRPr lang="en-US">
              <a:solidFill>
                <a:schemeClr val="bg1"/>
              </a:solidFill>
              <a:cs typeface="Calibri" panose="020F0502020204030204"/>
            </a:endParaRPr>
          </a:p>
        </p:txBody>
      </p:sp>
      <p:pic>
        <p:nvPicPr>
          <p:cNvPr id="5" name="Picture 5" descr="A screenshot of a cell phone&#10;&#10;Description automatically generated">
            <a:extLst>
              <a:ext uri="{FF2B5EF4-FFF2-40B4-BE49-F238E27FC236}">
                <a16:creationId xmlns:a16="http://schemas.microsoft.com/office/drawing/2014/main" id="{790DAD56-2C73-4FD7-B411-71C6585A029D}"/>
              </a:ext>
            </a:extLst>
          </p:cNvPr>
          <p:cNvPicPr>
            <a:picLocks noChangeAspect="1"/>
          </p:cNvPicPr>
          <p:nvPr/>
        </p:nvPicPr>
        <p:blipFill>
          <a:blip r:embed="rId3"/>
          <a:stretch>
            <a:fillRect/>
          </a:stretch>
        </p:blipFill>
        <p:spPr>
          <a:xfrm>
            <a:off x="6913862" y="1246585"/>
            <a:ext cx="4133179" cy="5337232"/>
          </a:xfrm>
          <a:prstGeom prst="rect">
            <a:avLst/>
          </a:prstGeom>
        </p:spPr>
      </p:pic>
    </p:spTree>
    <p:extLst>
      <p:ext uri="{BB962C8B-B14F-4D97-AF65-F5344CB8AC3E}">
        <p14:creationId xmlns:p14="http://schemas.microsoft.com/office/powerpoint/2010/main" val="1924669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225673" y="726714"/>
            <a:ext cx="10815414" cy="646331"/>
          </a:xfrm>
          <a:prstGeom prst="rect">
            <a:avLst/>
          </a:prstGeom>
          <a:noFill/>
        </p:spPr>
        <p:txBody>
          <a:bodyPr wrap="square" rtlCol="0" anchor="t">
            <a:spAutoFit/>
          </a:bodyPr>
          <a:lstStyle/>
          <a:p>
            <a:pPr algn="ctr"/>
            <a:r>
              <a:rPr lang="en-US" sz="3600" b="1">
                <a:solidFill>
                  <a:schemeClr val="bg1"/>
                </a:solidFill>
                <a:latin typeface="Open Sans ExtraBold"/>
              </a:rPr>
              <a:t>Entering &amp; Moving Through Buildings</a:t>
            </a:r>
            <a:endParaRPr lang="en-US">
              <a:solidFill>
                <a:schemeClr val="bg1"/>
              </a:solidFill>
            </a:endParaRPr>
          </a:p>
        </p:txBody>
      </p:sp>
      <p:sp>
        <p:nvSpPr>
          <p:cNvPr id="2" name="TextBox 1">
            <a:extLst>
              <a:ext uri="{FF2B5EF4-FFF2-40B4-BE49-F238E27FC236}">
                <a16:creationId xmlns:a16="http://schemas.microsoft.com/office/drawing/2014/main" id="{4A16C9F6-EEF3-4971-96C8-BE0804201936}"/>
              </a:ext>
            </a:extLst>
          </p:cNvPr>
          <p:cNvSpPr txBox="1"/>
          <p:nvPr/>
        </p:nvSpPr>
        <p:spPr>
          <a:xfrm>
            <a:off x="577516" y="1800590"/>
            <a:ext cx="6461301"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ea typeface="+mn-lt"/>
                <a:cs typeface="+mn-lt"/>
              </a:rPr>
              <a:t>Entering</a:t>
            </a:r>
            <a:endParaRPr lang="en-US">
              <a:solidFill>
                <a:schemeClr val="bg1"/>
              </a:solidFill>
              <a:cs typeface="Calibri"/>
            </a:endParaRPr>
          </a:p>
          <a:p>
            <a:pPr marL="342900" indent="-342900">
              <a:buFont typeface="Arial"/>
              <a:buChar char="•"/>
            </a:pPr>
            <a:r>
              <a:rPr lang="en-US" sz="2000">
                <a:solidFill>
                  <a:schemeClr val="bg1"/>
                </a:solidFill>
                <a:ea typeface="+mn-lt"/>
                <a:cs typeface="+mn-lt"/>
              </a:rPr>
              <a:t>Every person entering will have their temperature scanned. The district purchased digital temperature tablets that will be installed at entrances.</a:t>
            </a:r>
            <a:endParaRPr lang="en-US">
              <a:solidFill>
                <a:schemeClr val="bg1"/>
              </a:solidFill>
              <a:cs typeface="Calibri"/>
            </a:endParaRPr>
          </a:p>
          <a:p>
            <a:pPr marL="342900" indent="-342900">
              <a:buFont typeface="Arial"/>
              <a:buChar char="•"/>
            </a:pPr>
            <a:r>
              <a:rPr lang="en-US" sz="2000">
                <a:solidFill>
                  <a:schemeClr val="bg1"/>
                </a:solidFill>
                <a:ea typeface="+mn-lt"/>
                <a:cs typeface="+mn-lt"/>
              </a:rPr>
              <a:t>Those with temps over 100 degrees will not be allowed entry</a:t>
            </a:r>
            <a:endParaRPr lang="en-US">
              <a:solidFill>
                <a:schemeClr val="bg1"/>
              </a:solidFill>
              <a:cs typeface="Calibri"/>
            </a:endParaRPr>
          </a:p>
          <a:p>
            <a:pPr marL="342900" indent="-342900">
              <a:buFont typeface="Arial"/>
              <a:buChar char="•"/>
            </a:pPr>
            <a:r>
              <a:rPr lang="en-US" sz="2000">
                <a:solidFill>
                  <a:schemeClr val="bg1"/>
                </a:solidFill>
                <a:ea typeface="+mn-lt"/>
                <a:cs typeface="+mn-lt"/>
              </a:rPr>
              <a:t>Each building will have designated space to support those students who will need to return home</a:t>
            </a:r>
            <a:endParaRPr lang="en-US">
              <a:solidFill>
                <a:schemeClr val="bg1"/>
              </a:solidFill>
              <a:cs typeface="Calibri"/>
            </a:endParaRPr>
          </a:p>
          <a:p>
            <a:r>
              <a:rPr lang="en-US" sz="2000" b="1">
                <a:solidFill>
                  <a:schemeClr val="bg1"/>
                </a:solidFill>
                <a:ea typeface="+mn-lt"/>
                <a:cs typeface="+mn-lt"/>
              </a:rPr>
              <a:t>Moving Through and Using Buildings</a:t>
            </a:r>
            <a:endParaRPr lang="en-US">
              <a:solidFill>
                <a:schemeClr val="bg1"/>
              </a:solidFill>
              <a:cs typeface="Calibri"/>
            </a:endParaRPr>
          </a:p>
          <a:p>
            <a:pPr marL="342900" indent="-342900">
              <a:buFont typeface="Arial"/>
              <a:buChar char="•"/>
            </a:pPr>
            <a:r>
              <a:rPr lang="en-US" sz="2000">
                <a:solidFill>
                  <a:schemeClr val="bg1"/>
                </a:solidFill>
                <a:ea typeface="+mn-lt"/>
                <a:cs typeface="+mn-lt"/>
              </a:rPr>
              <a:t>Signage will be in the hallways directing traffic</a:t>
            </a:r>
            <a:endParaRPr lang="en-US">
              <a:solidFill>
                <a:schemeClr val="bg1"/>
              </a:solidFill>
              <a:cs typeface="Calibri"/>
            </a:endParaRPr>
          </a:p>
          <a:p>
            <a:pPr marL="342900" indent="-342900">
              <a:buFont typeface="Arial"/>
              <a:buChar char="•"/>
            </a:pPr>
            <a:r>
              <a:rPr lang="en-US" sz="2000">
                <a:solidFill>
                  <a:schemeClr val="bg1"/>
                </a:solidFill>
                <a:ea typeface="+mn-lt"/>
                <a:cs typeface="+mn-lt"/>
              </a:rPr>
              <a:t>Signage will be in hallways and common spaces for social distancing</a:t>
            </a:r>
            <a:endParaRPr lang="en-US">
              <a:solidFill>
                <a:schemeClr val="bg1"/>
              </a:solidFill>
              <a:cs typeface="Calibri"/>
            </a:endParaRPr>
          </a:p>
          <a:p>
            <a:pPr marL="342900" indent="-342900">
              <a:buFont typeface="Arial"/>
              <a:buChar char="•"/>
            </a:pPr>
            <a:r>
              <a:rPr lang="en-US" sz="2000">
                <a:solidFill>
                  <a:schemeClr val="bg1"/>
                </a:solidFill>
                <a:ea typeface="+mn-lt"/>
                <a:cs typeface="+mn-lt"/>
              </a:rPr>
              <a:t>Dividers will be set up where and as appropriate</a:t>
            </a:r>
            <a:endParaRPr lang="en-US">
              <a:solidFill>
                <a:schemeClr val="bg1"/>
              </a:solidFill>
              <a:cs typeface="Calibri"/>
            </a:endParaRPr>
          </a:p>
        </p:txBody>
      </p:sp>
      <p:pic>
        <p:nvPicPr>
          <p:cNvPr id="6" name="Picture 6" descr="A screenshot of a cell phone&#10;&#10;Description automatically generated">
            <a:extLst>
              <a:ext uri="{FF2B5EF4-FFF2-40B4-BE49-F238E27FC236}">
                <a16:creationId xmlns:a16="http://schemas.microsoft.com/office/drawing/2014/main" id="{D28AD4A5-3AFC-4BD8-8216-FCB51D55D1AD}"/>
              </a:ext>
            </a:extLst>
          </p:cNvPr>
          <p:cNvPicPr>
            <a:picLocks noChangeAspect="1"/>
          </p:cNvPicPr>
          <p:nvPr/>
        </p:nvPicPr>
        <p:blipFill>
          <a:blip r:embed="rId3"/>
          <a:stretch>
            <a:fillRect/>
          </a:stretch>
        </p:blipFill>
        <p:spPr>
          <a:xfrm>
            <a:off x="7419010" y="2228650"/>
            <a:ext cx="3570295" cy="3579470"/>
          </a:xfrm>
          <a:prstGeom prst="rect">
            <a:avLst/>
          </a:prstGeom>
        </p:spPr>
      </p:pic>
    </p:spTree>
    <p:extLst>
      <p:ext uri="{BB962C8B-B14F-4D97-AF65-F5344CB8AC3E}">
        <p14:creationId xmlns:p14="http://schemas.microsoft.com/office/powerpoint/2010/main" val="2811548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1998543" y="968753"/>
            <a:ext cx="8626642" cy="923330"/>
          </a:xfrm>
          <a:prstGeom prst="rect">
            <a:avLst/>
          </a:prstGeom>
          <a:noFill/>
        </p:spPr>
        <p:txBody>
          <a:bodyPr wrap="square" rtlCol="0" anchor="t">
            <a:spAutoFit/>
          </a:bodyPr>
          <a:lstStyle/>
          <a:p>
            <a:pPr algn="ctr"/>
            <a:r>
              <a:rPr lang="en-US" sz="5400" b="1">
                <a:solidFill>
                  <a:schemeClr val="bg1"/>
                </a:solidFill>
                <a:latin typeface="Open Sans ExtraBold"/>
              </a:rPr>
              <a:t>Safety Signage</a:t>
            </a:r>
            <a:endParaRPr lang="en-US" sz="5400"/>
          </a:p>
        </p:txBody>
      </p:sp>
      <p:pic>
        <p:nvPicPr>
          <p:cNvPr id="5" name="Picture 6" descr="A screenshot of a cell phone&#10;&#10;Description automatically generated">
            <a:extLst>
              <a:ext uri="{FF2B5EF4-FFF2-40B4-BE49-F238E27FC236}">
                <a16:creationId xmlns:a16="http://schemas.microsoft.com/office/drawing/2014/main" id="{BF363A5B-2AFA-483F-8CDE-A3CDA97A579A}"/>
              </a:ext>
            </a:extLst>
          </p:cNvPr>
          <p:cNvPicPr>
            <a:picLocks noChangeAspect="1"/>
          </p:cNvPicPr>
          <p:nvPr/>
        </p:nvPicPr>
        <p:blipFill>
          <a:blip r:embed="rId3"/>
          <a:stretch>
            <a:fillRect/>
          </a:stretch>
        </p:blipFill>
        <p:spPr>
          <a:xfrm>
            <a:off x="148908" y="2431908"/>
            <a:ext cx="3159284" cy="2842805"/>
          </a:xfrm>
          <a:prstGeom prst="rect">
            <a:avLst/>
          </a:prstGeom>
        </p:spPr>
      </p:pic>
      <p:pic>
        <p:nvPicPr>
          <p:cNvPr id="7" name="Picture 7" descr="A picture containing food&#10;&#10;Description automatically generated">
            <a:extLst>
              <a:ext uri="{FF2B5EF4-FFF2-40B4-BE49-F238E27FC236}">
                <a16:creationId xmlns:a16="http://schemas.microsoft.com/office/drawing/2014/main" id="{A96933CA-D4CB-434F-AECD-B85DC1406439}"/>
              </a:ext>
            </a:extLst>
          </p:cNvPr>
          <p:cNvPicPr>
            <a:picLocks noChangeAspect="1"/>
          </p:cNvPicPr>
          <p:nvPr/>
        </p:nvPicPr>
        <p:blipFill>
          <a:blip r:embed="rId4"/>
          <a:stretch>
            <a:fillRect/>
          </a:stretch>
        </p:blipFill>
        <p:spPr>
          <a:xfrm>
            <a:off x="3448754" y="2635474"/>
            <a:ext cx="3154593" cy="2423657"/>
          </a:xfrm>
          <a:prstGeom prst="rect">
            <a:avLst/>
          </a:prstGeom>
        </p:spPr>
      </p:pic>
      <p:pic>
        <p:nvPicPr>
          <p:cNvPr id="8" name="Picture 8" descr="A close up of text on a white background&#10;&#10;Description automatically generated">
            <a:extLst>
              <a:ext uri="{FF2B5EF4-FFF2-40B4-BE49-F238E27FC236}">
                <a16:creationId xmlns:a16="http://schemas.microsoft.com/office/drawing/2014/main" id="{B50B20EE-6A3B-4461-A187-396FA137D890}"/>
              </a:ext>
            </a:extLst>
          </p:cNvPr>
          <p:cNvPicPr>
            <a:picLocks noChangeAspect="1"/>
          </p:cNvPicPr>
          <p:nvPr/>
        </p:nvPicPr>
        <p:blipFill>
          <a:blip r:embed="rId5"/>
          <a:stretch>
            <a:fillRect/>
          </a:stretch>
        </p:blipFill>
        <p:spPr>
          <a:xfrm>
            <a:off x="6752585" y="2431908"/>
            <a:ext cx="2206258" cy="2853240"/>
          </a:xfrm>
          <a:prstGeom prst="rect">
            <a:avLst/>
          </a:prstGeom>
        </p:spPr>
      </p:pic>
      <p:pic>
        <p:nvPicPr>
          <p:cNvPr id="9" name="Picture 10">
            <a:extLst>
              <a:ext uri="{FF2B5EF4-FFF2-40B4-BE49-F238E27FC236}">
                <a16:creationId xmlns:a16="http://schemas.microsoft.com/office/drawing/2014/main" id="{26E307D7-0F54-459D-8A40-84181F1488BE}"/>
              </a:ext>
            </a:extLst>
          </p:cNvPr>
          <p:cNvPicPr>
            <a:picLocks noChangeAspect="1"/>
          </p:cNvPicPr>
          <p:nvPr/>
        </p:nvPicPr>
        <p:blipFill>
          <a:blip r:embed="rId6"/>
          <a:stretch>
            <a:fillRect/>
          </a:stretch>
        </p:blipFill>
        <p:spPr>
          <a:xfrm>
            <a:off x="9092945" y="2419894"/>
            <a:ext cx="2200275" cy="2854819"/>
          </a:xfrm>
          <a:prstGeom prst="rect">
            <a:avLst/>
          </a:prstGeom>
        </p:spPr>
      </p:pic>
    </p:spTree>
    <p:extLst>
      <p:ext uri="{BB962C8B-B14F-4D97-AF65-F5344CB8AC3E}">
        <p14:creationId xmlns:p14="http://schemas.microsoft.com/office/powerpoint/2010/main" val="274091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1454845" y="466733"/>
            <a:ext cx="8626642" cy="923330"/>
          </a:xfrm>
          <a:prstGeom prst="rect">
            <a:avLst/>
          </a:prstGeom>
          <a:noFill/>
        </p:spPr>
        <p:txBody>
          <a:bodyPr wrap="square" rtlCol="0" anchor="t">
            <a:spAutoFit/>
          </a:bodyPr>
          <a:lstStyle/>
          <a:p>
            <a:pPr algn="ctr"/>
            <a:r>
              <a:rPr lang="en-US" sz="5400" b="1">
                <a:solidFill>
                  <a:schemeClr val="bg1"/>
                </a:solidFill>
                <a:latin typeface="Open Sans ExtraBold"/>
              </a:rPr>
              <a:t>Safety Signage</a:t>
            </a:r>
            <a:endParaRPr lang="en-US" sz="5400"/>
          </a:p>
        </p:txBody>
      </p:sp>
      <p:pic>
        <p:nvPicPr>
          <p:cNvPr id="11" name="Picture 12" descr="A close up of a sign&#10;&#10;Description automatically generated">
            <a:extLst>
              <a:ext uri="{FF2B5EF4-FFF2-40B4-BE49-F238E27FC236}">
                <a16:creationId xmlns:a16="http://schemas.microsoft.com/office/drawing/2014/main" id="{C835E451-B487-45B2-ABCF-263DBF635B6A}"/>
              </a:ext>
            </a:extLst>
          </p:cNvPr>
          <p:cNvPicPr>
            <a:picLocks noChangeAspect="1"/>
          </p:cNvPicPr>
          <p:nvPr/>
        </p:nvPicPr>
        <p:blipFill>
          <a:blip r:embed="rId3"/>
          <a:stretch>
            <a:fillRect/>
          </a:stretch>
        </p:blipFill>
        <p:spPr>
          <a:xfrm>
            <a:off x="477142" y="1831979"/>
            <a:ext cx="2298891" cy="3194041"/>
          </a:xfrm>
          <a:prstGeom prst="rect">
            <a:avLst/>
          </a:prstGeom>
        </p:spPr>
      </p:pic>
      <p:pic>
        <p:nvPicPr>
          <p:cNvPr id="13" name="Picture 14" descr="A close up of text on a white background&#10;&#10;Description automatically generated">
            <a:extLst>
              <a:ext uri="{FF2B5EF4-FFF2-40B4-BE49-F238E27FC236}">
                <a16:creationId xmlns:a16="http://schemas.microsoft.com/office/drawing/2014/main" id="{2ADF1C0C-53DC-4C3E-9C08-993D23EB484F}"/>
              </a:ext>
            </a:extLst>
          </p:cNvPr>
          <p:cNvPicPr>
            <a:picLocks noChangeAspect="1"/>
          </p:cNvPicPr>
          <p:nvPr/>
        </p:nvPicPr>
        <p:blipFill>
          <a:blip r:embed="rId4"/>
          <a:stretch>
            <a:fillRect/>
          </a:stretch>
        </p:blipFill>
        <p:spPr>
          <a:xfrm>
            <a:off x="2944875" y="3246502"/>
            <a:ext cx="2461164" cy="3209198"/>
          </a:xfrm>
          <a:prstGeom prst="rect">
            <a:avLst/>
          </a:prstGeom>
        </p:spPr>
      </p:pic>
      <p:pic>
        <p:nvPicPr>
          <p:cNvPr id="15" name="Picture 15" descr="A close up of a sign&#10;&#10;Description automatically generated">
            <a:extLst>
              <a:ext uri="{FF2B5EF4-FFF2-40B4-BE49-F238E27FC236}">
                <a16:creationId xmlns:a16="http://schemas.microsoft.com/office/drawing/2014/main" id="{1E97239E-1858-4C55-9E9E-17BDE10ED066}"/>
              </a:ext>
            </a:extLst>
          </p:cNvPr>
          <p:cNvPicPr>
            <a:picLocks noChangeAspect="1"/>
          </p:cNvPicPr>
          <p:nvPr/>
        </p:nvPicPr>
        <p:blipFill>
          <a:blip r:embed="rId5"/>
          <a:stretch>
            <a:fillRect/>
          </a:stretch>
        </p:blipFill>
        <p:spPr>
          <a:xfrm>
            <a:off x="8204887" y="3120551"/>
            <a:ext cx="2582748" cy="3335149"/>
          </a:xfrm>
          <a:prstGeom prst="rect">
            <a:avLst/>
          </a:prstGeom>
        </p:spPr>
      </p:pic>
      <p:pic>
        <p:nvPicPr>
          <p:cNvPr id="16" name="Picture 16" descr="A picture containing drawing, sign&#10;&#10;Description automatically generated">
            <a:extLst>
              <a:ext uri="{FF2B5EF4-FFF2-40B4-BE49-F238E27FC236}">
                <a16:creationId xmlns:a16="http://schemas.microsoft.com/office/drawing/2014/main" id="{3FF67FC3-5D57-44CA-BB9A-FA076BC95793}"/>
              </a:ext>
            </a:extLst>
          </p:cNvPr>
          <p:cNvPicPr>
            <a:picLocks noChangeAspect="1"/>
          </p:cNvPicPr>
          <p:nvPr/>
        </p:nvPicPr>
        <p:blipFill>
          <a:blip r:embed="rId6"/>
          <a:stretch>
            <a:fillRect/>
          </a:stretch>
        </p:blipFill>
        <p:spPr>
          <a:xfrm>
            <a:off x="5574881" y="1741348"/>
            <a:ext cx="2461164" cy="3186892"/>
          </a:xfrm>
          <a:prstGeom prst="rect">
            <a:avLst/>
          </a:prstGeom>
        </p:spPr>
      </p:pic>
    </p:spTree>
    <p:extLst>
      <p:ext uri="{BB962C8B-B14F-4D97-AF65-F5344CB8AC3E}">
        <p14:creationId xmlns:p14="http://schemas.microsoft.com/office/powerpoint/2010/main" val="2947442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72D05DF-1642-7C4A-9A30-A9F5FE4DB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0"/>
            <a:ext cx="12192000" cy="6858000"/>
          </a:xfrm>
          <a:prstGeom prst="rect">
            <a:avLst/>
          </a:prstGeom>
        </p:spPr>
      </p:pic>
      <p:sp>
        <p:nvSpPr>
          <p:cNvPr id="3" name="TextBox 2">
            <a:extLst>
              <a:ext uri="{FF2B5EF4-FFF2-40B4-BE49-F238E27FC236}">
                <a16:creationId xmlns:a16="http://schemas.microsoft.com/office/drawing/2014/main" id="{A4DBECCB-3E38-4DDF-AC30-6132B5EDBD6A}"/>
              </a:ext>
            </a:extLst>
          </p:cNvPr>
          <p:cNvSpPr txBox="1"/>
          <p:nvPr/>
        </p:nvSpPr>
        <p:spPr>
          <a:xfrm>
            <a:off x="1133570" y="783610"/>
            <a:ext cx="8626642" cy="830997"/>
          </a:xfrm>
          <a:prstGeom prst="rect">
            <a:avLst/>
          </a:prstGeom>
          <a:noFill/>
        </p:spPr>
        <p:txBody>
          <a:bodyPr wrap="square" rtlCol="0" anchor="t">
            <a:spAutoFit/>
          </a:bodyPr>
          <a:lstStyle/>
          <a:p>
            <a:pPr algn="ctr"/>
            <a:r>
              <a:rPr lang="en-US" sz="4800" b="1">
                <a:solidFill>
                  <a:schemeClr val="bg1"/>
                </a:solidFill>
                <a:latin typeface="Open Sans ExtraBold"/>
              </a:rPr>
              <a:t>Communications Timeline</a:t>
            </a:r>
            <a:endParaRPr lang="en-US" sz="4800">
              <a:solidFill>
                <a:schemeClr val="bg1"/>
              </a:solidFill>
            </a:endParaRPr>
          </a:p>
        </p:txBody>
      </p:sp>
      <p:sp>
        <p:nvSpPr>
          <p:cNvPr id="2" name="TextBox 1">
            <a:extLst>
              <a:ext uri="{FF2B5EF4-FFF2-40B4-BE49-F238E27FC236}">
                <a16:creationId xmlns:a16="http://schemas.microsoft.com/office/drawing/2014/main" id="{0E8D21C5-6477-4701-87A4-F118FA547016}"/>
              </a:ext>
            </a:extLst>
          </p:cNvPr>
          <p:cNvSpPr txBox="1"/>
          <p:nvPr/>
        </p:nvSpPr>
        <p:spPr>
          <a:xfrm>
            <a:off x="1457187" y="1827952"/>
            <a:ext cx="952844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b="1" dirty="0">
                <a:solidFill>
                  <a:schemeClr val="bg1"/>
                </a:solidFill>
                <a:cs typeface="Calibri"/>
              </a:rPr>
              <a:t>Board of Directors meeting discussion</a:t>
            </a:r>
            <a:endParaRPr lang="en-US" sz="2800" dirty="0">
              <a:solidFill>
                <a:schemeClr val="bg1"/>
              </a:solidFill>
              <a:cs typeface="Calibri"/>
            </a:endParaRPr>
          </a:p>
          <a:p>
            <a:pPr marL="342900" indent="-342900">
              <a:buFont typeface="Arial"/>
              <a:buChar char="•"/>
            </a:pPr>
            <a:r>
              <a:rPr lang="en-US" sz="2800" b="1" dirty="0">
                <a:solidFill>
                  <a:schemeClr val="bg1"/>
                </a:solidFill>
                <a:cs typeface="Calibri"/>
              </a:rPr>
              <a:t>Finalize recommendations</a:t>
            </a:r>
          </a:p>
          <a:p>
            <a:pPr marL="342900" indent="-342900">
              <a:buFont typeface="Arial"/>
              <a:buChar char="•"/>
            </a:pPr>
            <a:r>
              <a:rPr lang="en-US" sz="2800" b="1" dirty="0">
                <a:solidFill>
                  <a:schemeClr val="bg1"/>
                </a:solidFill>
                <a:cs typeface="Calibri"/>
              </a:rPr>
              <a:t>Communications for staff and families – week of July 27</a:t>
            </a:r>
          </a:p>
          <a:p>
            <a:pPr marL="800100" lvl="1" indent="-342900">
              <a:buFont typeface="Arial"/>
              <a:buChar char="•"/>
            </a:pPr>
            <a:r>
              <a:rPr lang="en-US" sz="2800" b="1" dirty="0">
                <a:solidFill>
                  <a:schemeClr val="bg1"/>
                </a:solidFill>
                <a:cs typeface="Calibri"/>
              </a:rPr>
              <a:t>FAQs</a:t>
            </a:r>
          </a:p>
          <a:p>
            <a:pPr marL="800100" lvl="1" indent="-342900">
              <a:buFont typeface="Arial"/>
              <a:buChar char="•"/>
            </a:pPr>
            <a:r>
              <a:rPr lang="en-US" sz="2800" b="1" dirty="0">
                <a:solidFill>
                  <a:schemeClr val="bg1"/>
                </a:solidFill>
                <a:cs typeface="Calibri"/>
              </a:rPr>
              <a:t>Instructional models</a:t>
            </a:r>
          </a:p>
          <a:p>
            <a:pPr marL="800100" lvl="1" indent="-342900">
              <a:buFont typeface="Arial"/>
              <a:buChar char="•"/>
            </a:pPr>
            <a:r>
              <a:rPr lang="en-US" sz="2800" b="1" dirty="0">
                <a:solidFill>
                  <a:schemeClr val="bg1"/>
                </a:solidFill>
                <a:cs typeface="Calibri"/>
              </a:rPr>
              <a:t>Student health guidelines</a:t>
            </a:r>
          </a:p>
          <a:p>
            <a:pPr marL="800100" lvl="1" indent="-342900">
              <a:buFont typeface="Arial"/>
              <a:buChar char="•"/>
            </a:pPr>
            <a:r>
              <a:rPr lang="en-US" sz="2800" b="1" dirty="0">
                <a:solidFill>
                  <a:schemeClr val="bg1"/>
                </a:solidFill>
                <a:cs typeface="Calibri"/>
              </a:rPr>
              <a:t>Nutrition services guidelines</a:t>
            </a:r>
          </a:p>
          <a:p>
            <a:pPr marL="800100" lvl="1" indent="-342900">
              <a:buFont typeface="Arial"/>
              <a:buChar char="•"/>
            </a:pPr>
            <a:r>
              <a:rPr lang="en-US" sz="2800" b="1" dirty="0">
                <a:solidFill>
                  <a:schemeClr val="bg1"/>
                </a:solidFill>
                <a:cs typeface="Calibri"/>
              </a:rPr>
              <a:t>Reopening plans landing page on website</a:t>
            </a:r>
          </a:p>
          <a:p>
            <a:pPr marL="342900" indent="-342900">
              <a:buFont typeface="Arial"/>
              <a:buChar char="•"/>
            </a:pPr>
            <a:r>
              <a:rPr lang="en-US" sz="2800" b="1" dirty="0">
                <a:solidFill>
                  <a:schemeClr val="bg1"/>
                </a:solidFill>
                <a:cs typeface="Calibri"/>
              </a:rPr>
              <a:t>"A Day of Learning" video series</a:t>
            </a:r>
          </a:p>
          <a:p>
            <a:pPr marL="342900" indent="-342900">
              <a:buFont typeface="Arial"/>
              <a:buChar char="•"/>
            </a:pPr>
            <a:r>
              <a:rPr lang="en-US" sz="2800" b="1" dirty="0">
                <a:solidFill>
                  <a:schemeClr val="bg1"/>
                </a:solidFill>
                <a:cs typeface="Calibri"/>
              </a:rPr>
              <a:t>38 The Spot TV show – "KCPS Homeroom" (working title)</a:t>
            </a:r>
          </a:p>
        </p:txBody>
      </p:sp>
    </p:spTree>
    <p:extLst>
      <p:ext uri="{BB962C8B-B14F-4D97-AF65-F5344CB8AC3E}">
        <p14:creationId xmlns:p14="http://schemas.microsoft.com/office/powerpoint/2010/main" val="2573390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597C8E8C-AF59-9146-8C16-C9E907D59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166755" y="3429000"/>
            <a:ext cx="12191999" cy="1015663"/>
          </a:xfrm>
          <a:prstGeom prst="rect">
            <a:avLst/>
          </a:prstGeom>
          <a:noFill/>
        </p:spPr>
        <p:txBody>
          <a:bodyPr wrap="square" rtlCol="0">
            <a:spAutoFit/>
          </a:bodyPr>
          <a:lstStyle/>
          <a:p>
            <a:pPr algn="ctr"/>
            <a:r>
              <a:rPr lang="en-US" sz="6000" b="1">
                <a:solidFill>
                  <a:schemeClr val="accent4"/>
                </a:solidFill>
                <a:latin typeface="Open Sans ExtraBold" panose="020B0606030504020204" pitchFamily="34" charset="0"/>
                <a:ea typeface="Open Sans ExtraBold" panose="020B0606030504020204" pitchFamily="34" charset="0"/>
                <a:cs typeface="Open Sans ExtraBold" panose="020B0606030504020204" pitchFamily="34" charset="0"/>
              </a:rPr>
              <a:t>QUESTIONS?</a:t>
            </a:r>
          </a:p>
        </p:txBody>
      </p:sp>
      <p:sp>
        <p:nvSpPr>
          <p:cNvPr id="2" name="TextBox 1"/>
          <p:cNvSpPr txBox="1"/>
          <p:nvPr/>
        </p:nvSpPr>
        <p:spPr>
          <a:xfrm>
            <a:off x="6562112" y="334210"/>
            <a:ext cx="5401287" cy="2123658"/>
          </a:xfrm>
          <a:prstGeom prst="rect">
            <a:avLst/>
          </a:prstGeom>
          <a:noFill/>
        </p:spPr>
        <p:txBody>
          <a:bodyPr wrap="square" rtlCol="0">
            <a:spAutoFit/>
          </a:bodyPr>
          <a:lstStyle/>
          <a:p>
            <a:pPr algn="ctr"/>
            <a:r>
              <a:rPr lang="en-US" sz="4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Reopening School for the 2020-2021 School Year</a:t>
            </a:r>
          </a:p>
        </p:txBody>
      </p:sp>
    </p:spTree>
    <p:extLst>
      <p:ext uri="{BB962C8B-B14F-4D97-AF65-F5344CB8AC3E}">
        <p14:creationId xmlns:p14="http://schemas.microsoft.com/office/powerpoint/2010/main" val="409269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380EE0E-26DB-D841-B1A1-B8D02313D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FC2E1BA-0FC5-41AB-BD1D-6AC02111D6A9}"/>
              </a:ext>
            </a:extLst>
          </p:cNvPr>
          <p:cNvSpPr txBox="1"/>
          <p:nvPr/>
        </p:nvSpPr>
        <p:spPr>
          <a:xfrm>
            <a:off x="2016780" y="796042"/>
            <a:ext cx="1220118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COVID-19 In Kansas City</a:t>
            </a:r>
          </a:p>
        </p:txBody>
      </p:sp>
      <p:pic>
        <p:nvPicPr>
          <p:cNvPr id="4" name="Picture 4" descr="A close up of a sign&#10;&#10;Description automatically generated">
            <a:extLst>
              <a:ext uri="{FF2B5EF4-FFF2-40B4-BE49-F238E27FC236}">
                <a16:creationId xmlns:a16="http://schemas.microsoft.com/office/drawing/2014/main" id="{11AEEB1B-30FB-4CF1-9229-748983E5A168}"/>
              </a:ext>
            </a:extLst>
          </p:cNvPr>
          <p:cNvPicPr>
            <a:picLocks noChangeAspect="1"/>
          </p:cNvPicPr>
          <p:nvPr/>
        </p:nvPicPr>
        <p:blipFill>
          <a:blip r:embed="rId3"/>
          <a:stretch>
            <a:fillRect/>
          </a:stretch>
        </p:blipFill>
        <p:spPr>
          <a:xfrm>
            <a:off x="757170" y="1720918"/>
            <a:ext cx="4672519" cy="1583682"/>
          </a:xfrm>
          <a:prstGeom prst="rect">
            <a:avLst/>
          </a:prstGeom>
        </p:spPr>
      </p:pic>
      <p:pic>
        <p:nvPicPr>
          <p:cNvPr id="6" name="Picture 6" descr="A close up of a map&#10;&#10;Description automatically generated">
            <a:extLst>
              <a:ext uri="{FF2B5EF4-FFF2-40B4-BE49-F238E27FC236}">
                <a16:creationId xmlns:a16="http://schemas.microsoft.com/office/drawing/2014/main" id="{C61EF201-D162-45C2-BC5E-468A821C4D9A}"/>
              </a:ext>
            </a:extLst>
          </p:cNvPr>
          <p:cNvPicPr>
            <a:picLocks noChangeAspect="1"/>
          </p:cNvPicPr>
          <p:nvPr/>
        </p:nvPicPr>
        <p:blipFill>
          <a:blip r:embed="rId4"/>
          <a:stretch>
            <a:fillRect/>
          </a:stretch>
        </p:blipFill>
        <p:spPr>
          <a:xfrm>
            <a:off x="3371168" y="2862655"/>
            <a:ext cx="7380051" cy="3750553"/>
          </a:xfrm>
          <a:prstGeom prst="rect">
            <a:avLst/>
          </a:prstGeom>
        </p:spPr>
      </p:pic>
    </p:spTree>
    <p:extLst>
      <p:ext uri="{BB962C8B-B14F-4D97-AF65-F5344CB8AC3E}">
        <p14:creationId xmlns:p14="http://schemas.microsoft.com/office/powerpoint/2010/main" val="257480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10;&#10;Description automatically generated">
            <a:extLst>
              <a:ext uri="{FF2B5EF4-FFF2-40B4-BE49-F238E27FC236}">
                <a16:creationId xmlns:a16="http://schemas.microsoft.com/office/drawing/2014/main" id="{3CB5CF87-E866-4E42-90A2-6C22D58EE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FC2E1BA-0FC5-41AB-BD1D-6AC02111D6A9}"/>
              </a:ext>
            </a:extLst>
          </p:cNvPr>
          <p:cNvSpPr txBox="1"/>
          <p:nvPr/>
        </p:nvSpPr>
        <p:spPr>
          <a:xfrm>
            <a:off x="77731" y="206104"/>
            <a:ext cx="1220118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COVID-19 In the Kansas City Urban Core</a:t>
            </a:r>
          </a:p>
        </p:txBody>
      </p:sp>
      <p:graphicFrame>
        <p:nvGraphicFramePr>
          <p:cNvPr id="9" name="Table 8">
            <a:extLst>
              <a:ext uri="{FF2B5EF4-FFF2-40B4-BE49-F238E27FC236}">
                <a16:creationId xmlns:a16="http://schemas.microsoft.com/office/drawing/2014/main" id="{7A9DEF4A-B60D-4504-AF03-34EC96C7EBBC}"/>
              </a:ext>
            </a:extLst>
          </p:cNvPr>
          <p:cNvGraphicFramePr>
            <a:graphicFrameLocks noGrp="1"/>
          </p:cNvGraphicFramePr>
          <p:nvPr>
            <p:extLst>
              <p:ext uri="{D42A27DB-BD31-4B8C-83A1-F6EECF244321}">
                <p14:modId xmlns:p14="http://schemas.microsoft.com/office/powerpoint/2010/main" val="3770671108"/>
              </p:ext>
            </p:extLst>
          </p:nvPr>
        </p:nvGraphicFramePr>
        <p:xfrm>
          <a:off x="4679216" y="1198709"/>
          <a:ext cx="3175000" cy="4987399"/>
        </p:xfrm>
        <a:graphic>
          <a:graphicData uri="http://schemas.openxmlformats.org/drawingml/2006/table">
            <a:tbl>
              <a:tblPr firstRow="1" bandRow="1">
                <a:tableStyleId>{5C22544A-7EE6-4342-B048-85BDC9FD1C3A}</a:tableStyleId>
              </a:tblPr>
              <a:tblGrid>
                <a:gridCol w="1003300">
                  <a:extLst>
                    <a:ext uri="{9D8B030D-6E8A-4147-A177-3AD203B41FA5}">
                      <a16:colId xmlns:a16="http://schemas.microsoft.com/office/drawing/2014/main" val="3976553102"/>
                    </a:ext>
                  </a:extLst>
                </a:gridCol>
                <a:gridCol w="1181100">
                  <a:extLst>
                    <a:ext uri="{9D8B030D-6E8A-4147-A177-3AD203B41FA5}">
                      <a16:colId xmlns:a16="http://schemas.microsoft.com/office/drawing/2014/main" val="1321719872"/>
                    </a:ext>
                  </a:extLst>
                </a:gridCol>
                <a:gridCol w="990600">
                  <a:extLst>
                    <a:ext uri="{9D8B030D-6E8A-4147-A177-3AD203B41FA5}">
                      <a16:colId xmlns:a16="http://schemas.microsoft.com/office/drawing/2014/main" val="1867133572"/>
                    </a:ext>
                  </a:extLst>
                </a:gridCol>
              </a:tblGrid>
              <a:tr h="551053">
                <a:tc>
                  <a:txBody>
                    <a:bodyPr/>
                    <a:lstStyle/>
                    <a:p>
                      <a:pPr marL="0" algn="l" rtl="0" eaLnBrk="1" latinLnBrk="0" hangingPunct="1">
                        <a:spcBef>
                          <a:spcPts val="0"/>
                        </a:spcBef>
                        <a:spcAft>
                          <a:spcPts val="0"/>
                        </a:spcAft>
                      </a:pPr>
                      <a:r>
                        <a:rPr lang="en-US" sz="1800" kern="1200">
                          <a:effectLst/>
                        </a:rPr>
                        <a:t>Zip Code</a:t>
                      </a:r>
                      <a:endParaRPr lang="en-US">
                        <a:effectLst/>
                      </a:endParaRPr>
                    </a:p>
                  </a:txBody>
                  <a:tcPr marL="0" marR="0" marT="0" marB="0" anchor="ctr"/>
                </a:tc>
                <a:tc>
                  <a:txBody>
                    <a:bodyPr/>
                    <a:lstStyle/>
                    <a:p>
                      <a:pPr marL="0" algn="l" rtl="0" eaLnBrk="1" latinLnBrk="0" hangingPunct="1">
                        <a:spcBef>
                          <a:spcPts val="0"/>
                        </a:spcBef>
                        <a:spcAft>
                          <a:spcPts val="0"/>
                        </a:spcAft>
                      </a:pPr>
                      <a:r>
                        <a:rPr lang="en-US" sz="1800" kern="1200">
                          <a:effectLst/>
                        </a:rPr>
                        <a:t>Crude Cases Per 100,000</a:t>
                      </a:r>
                      <a:endParaRPr lang="en-US">
                        <a:effectLst/>
                      </a:endParaRPr>
                    </a:p>
                  </a:txBody>
                  <a:tcPr marL="0" marR="0" marT="0" marB="0" anchor="ctr"/>
                </a:tc>
                <a:tc>
                  <a:txBody>
                    <a:bodyPr/>
                    <a:lstStyle/>
                    <a:p>
                      <a:pPr marL="0" algn="l" rtl="0" eaLnBrk="1" latinLnBrk="0" hangingPunct="1">
                        <a:spcBef>
                          <a:spcPts val="0"/>
                        </a:spcBef>
                        <a:spcAft>
                          <a:spcPts val="0"/>
                        </a:spcAft>
                      </a:pPr>
                      <a:r>
                        <a:rPr lang="en-US" sz="1800" kern="1200">
                          <a:effectLst/>
                        </a:rPr>
                        <a:t>KCPS District</a:t>
                      </a:r>
                      <a:endParaRPr lang="en-US">
                        <a:effectLst/>
                      </a:endParaRPr>
                    </a:p>
                  </a:txBody>
                  <a:tcPr marL="0" marR="0" marT="0" marB="0" anchor="ctr"/>
                </a:tc>
                <a:extLst>
                  <a:ext uri="{0D108BD9-81ED-4DB2-BD59-A6C34878D82A}">
                    <a16:rowId xmlns:a16="http://schemas.microsoft.com/office/drawing/2014/main" val="3486633834"/>
                  </a:ext>
                </a:extLst>
              </a:tr>
              <a:tr h="314960">
                <a:tc>
                  <a:txBody>
                    <a:bodyPr/>
                    <a:lstStyle/>
                    <a:p>
                      <a:pPr marL="0" algn="l" rtl="0" eaLnBrk="1" latinLnBrk="0" hangingPunct="1">
                        <a:spcBef>
                          <a:spcPts val="0"/>
                        </a:spcBef>
                        <a:spcAft>
                          <a:spcPts val="0"/>
                        </a:spcAft>
                      </a:pPr>
                      <a:r>
                        <a:rPr lang="en-US" sz="1400" kern="1200">
                          <a:effectLst/>
                        </a:rPr>
                        <a:t>64108</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948.84</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860468212"/>
                  </a:ext>
                </a:extLst>
              </a:tr>
              <a:tr h="341866">
                <a:tc>
                  <a:txBody>
                    <a:bodyPr/>
                    <a:lstStyle/>
                    <a:p>
                      <a:pPr marL="0" algn="l" rtl="0" eaLnBrk="1" latinLnBrk="0" hangingPunct="1">
                        <a:spcBef>
                          <a:spcPts val="0"/>
                        </a:spcBef>
                        <a:spcAft>
                          <a:spcPts val="0"/>
                        </a:spcAft>
                      </a:pPr>
                      <a:r>
                        <a:rPr lang="en-US" sz="1400" kern="1200">
                          <a:effectLst/>
                        </a:rPr>
                        <a:t>64109</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487.20</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820288297"/>
                  </a:ext>
                </a:extLst>
              </a:tr>
              <a:tr h="314960">
                <a:tc>
                  <a:txBody>
                    <a:bodyPr/>
                    <a:lstStyle/>
                    <a:p>
                      <a:pPr marL="0" algn="l" rtl="0" eaLnBrk="1" latinLnBrk="0" hangingPunct="1">
                        <a:spcBef>
                          <a:spcPts val="0"/>
                        </a:spcBef>
                        <a:spcAft>
                          <a:spcPts val="0"/>
                        </a:spcAft>
                      </a:pPr>
                      <a:r>
                        <a:rPr lang="en-US" sz="1400" kern="1200">
                          <a:effectLst/>
                        </a:rPr>
                        <a:t>64110</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296.93</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969071311"/>
                  </a:ext>
                </a:extLst>
              </a:tr>
              <a:tr h="314960">
                <a:tc>
                  <a:txBody>
                    <a:bodyPr/>
                    <a:lstStyle/>
                    <a:p>
                      <a:pPr marL="0" algn="l" rtl="0" eaLnBrk="1" latinLnBrk="0" hangingPunct="1">
                        <a:spcBef>
                          <a:spcPts val="0"/>
                        </a:spcBef>
                        <a:spcAft>
                          <a:spcPts val="0"/>
                        </a:spcAft>
                      </a:pPr>
                      <a:r>
                        <a:rPr lang="en-US" sz="1400" kern="1200">
                          <a:effectLst/>
                        </a:rPr>
                        <a:t>64114</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245.85</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919867782"/>
                  </a:ext>
                </a:extLst>
              </a:tr>
              <a:tr h="314960">
                <a:tc>
                  <a:txBody>
                    <a:bodyPr/>
                    <a:lstStyle/>
                    <a:p>
                      <a:pPr marL="0" algn="l" rtl="0" eaLnBrk="1" latinLnBrk="0" hangingPunct="1">
                        <a:spcBef>
                          <a:spcPts val="0"/>
                        </a:spcBef>
                        <a:spcAft>
                          <a:spcPts val="0"/>
                        </a:spcAft>
                      </a:pPr>
                      <a:r>
                        <a:rPr lang="en-US" sz="1400" kern="1200">
                          <a:effectLst/>
                        </a:rPr>
                        <a:t>64123</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2515.66</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819406494"/>
                  </a:ext>
                </a:extLst>
              </a:tr>
              <a:tr h="314960">
                <a:tc>
                  <a:txBody>
                    <a:bodyPr/>
                    <a:lstStyle/>
                    <a:p>
                      <a:pPr marL="0" algn="l" rtl="0" eaLnBrk="1" latinLnBrk="0" hangingPunct="1">
                        <a:spcBef>
                          <a:spcPts val="0"/>
                        </a:spcBef>
                        <a:spcAft>
                          <a:spcPts val="0"/>
                        </a:spcAft>
                      </a:pPr>
                      <a:r>
                        <a:rPr lang="en-US" sz="1400" kern="1200">
                          <a:effectLst/>
                        </a:rPr>
                        <a:t>64124</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3350.27</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781861416"/>
                  </a:ext>
                </a:extLst>
              </a:tr>
              <a:tr h="314960">
                <a:tc>
                  <a:txBody>
                    <a:bodyPr/>
                    <a:lstStyle/>
                    <a:p>
                      <a:pPr marL="0" algn="l" rtl="0" eaLnBrk="1" latinLnBrk="0" hangingPunct="1">
                        <a:spcBef>
                          <a:spcPts val="0"/>
                        </a:spcBef>
                        <a:spcAft>
                          <a:spcPts val="0"/>
                        </a:spcAft>
                      </a:pPr>
                      <a:r>
                        <a:rPr lang="en-US" sz="1400" kern="1200">
                          <a:effectLst/>
                        </a:rPr>
                        <a:t>64126</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1512.19</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660445315"/>
                  </a:ext>
                </a:extLst>
              </a:tr>
              <a:tr h="314960">
                <a:tc>
                  <a:txBody>
                    <a:bodyPr/>
                    <a:lstStyle/>
                    <a:p>
                      <a:pPr marL="0" algn="l" rtl="0" eaLnBrk="1" latinLnBrk="0" hangingPunct="1">
                        <a:spcBef>
                          <a:spcPts val="0"/>
                        </a:spcBef>
                        <a:spcAft>
                          <a:spcPts val="0"/>
                        </a:spcAft>
                      </a:pPr>
                      <a:r>
                        <a:rPr lang="en-US" sz="1400" kern="1200">
                          <a:effectLst/>
                        </a:rPr>
                        <a:t>64127</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1358.61</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967784389"/>
                  </a:ext>
                </a:extLst>
              </a:tr>
              <a:tr h="314960">
                <a:tc>
                  <a:txBody>
                    <a:bodyPr/>
                    <a:lstStyle/>
                    <a:p>
                      <a:pPr marL="0" algn="l" rtl="0" eaLnBrk="1" latinLnBrk="0" hangingPunct="1">
                        <a:spcBef>
                          <a:spcPts val="0"/>
                        </a:spcBef>
                        <a:spcAft>
                          <a:spcPts val="0"/>
                        </a:spcAft>
                      </a:pPr>
                      <a:r>
                        <a:rPr lang="en-US" sz="1400" kern="1200">
                          <a:effectLst/>
                        </a:rPr>
                        <a:t>64128</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887.60</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436295099"/>
                  </a:ext>
                </a:extLst>
              </a:tr>
              <a:tr h="314960">
                <a:tc>
                  <a:txBody>
                    <a:bodyPr/>
                    <a:lstStyle/>
                    <a:p>
                      <a:pPr marL="0" algn="l" rtl="0" eaLnBrk="1" latinLnBrk="0" hangingPunct="1">
                        <a:spcBef>
                          <a:spcPts val="0"/>
                        </a:spcBef>
                        <a:spcAft>
                          <a:spcPts val="0"/>
                        </a:spcAft>
                      </a:pPr>
                      <a:r>
                        <a:rPr lang="en-US" sz="1400" kern="1200">
                          <a:effectLst/>
                        </a:rPr>
                        <a:t>64129</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588.37</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329299385"/>
                  </a:ext>
                </a:extLst>
              </a:tr>
              <a:tr h="314960">
                <a:tc>
                  <a:txBody>
                    <a:bodyPr/>
                    <a:lstStyle/>
                    <a:p>
                      <a:pPr marL="0" algn="l" rtl="0" eaLnBrk="1" latinLnBrk="0" hangingPunct="1">
                        <a:spcBef>
                          <a:spcPts val="0"/>
                        </a:spcBef>
                        <a:spcAft>
                          <a:spcPts val="0"/>
                        </a:spcAft>
                      </a:pPr>
                      <a:r>
                        <a:rPr lang="en-US" sz="1400" kern="1200">
                          <a:effectLst/>
                        </a:rPr>
                        <a:t>64130</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555.11</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1370308494"/>
                  </a:ext>
                </a:extLst>
              </a:tr>
              <a:tr h="314960">
                <a:tc>
                  <a:txBody>
                    <a:bodyPr/>
                    <a:lstStyle/>
                    <a:p>
                      <a:pPr marL="0" algn="l" rtl="0" eaLnBrk="1" latinLnBrk="0" hangingPunct="1">
                        <a:spcBef>
                          <a:spcPts val="0"/>
                        </a:spcBef>
                        <a:spcAft>
                          <a:spcPts val="0"/>
                        </a:spcAft>
                      </a:pPr>
                      <a:r>
                        <a:rPr lang="en-US" sz="1400" kern="1200">
                          <a:effectLst/>
                        </a:rPr>
                        <a:t>64131</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309.61</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554173991"/>
                  </a:ext>
                </a:extLst>
              </a:tr>
              <a:tr h="314960">
                <a:tc>
                  <a:txBody>
                    <a:bodyPr/>
                    <a:lstStyle/>
                    <a:p>
                      <a:pPr marL="0" algn="l" rtl="0" eaLnBrk="1" latinLnBrk="0" hangingPunct="1">
                        <a:spcBef>
                          <a:spcPts val="0"/>
                        </a:spcBef>
                        <a:spcAft>
                          <a:spcPts val="0"/>
                        </a:spcAft>
                      </a:pPr>
                      <a:r>
                        <a:rPr lang="en-US" sz="1400" kern="1200">
                          <a:effectLst/>
                        </a:rPr>
                        <a:t>64132</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377.94</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991942609"/>
                  </a:ext>
                </a:extLst>
              </a:tr>
              <a:tr h="314960">
                <a:tc>
                  <a:txBody>
                    <a:bodyPr/>
                    <a:lstStyle/>
                    <a:p>
                      <a:pPr marL="0" algn="l" rtl="0" eaLnBrk="1" latinLnBrk="0" hangingPunct="1">
                        <a:spcBef>
                          <a:spcPts val="0"/>
                        </a:spcBef>
                        <a:spcAft>
                          <a:spcPts val="0"/>
                        </a:spcAft>
                      </a:pPr>
                      <a:r>
                        <a:rPr lang="en-US" sz="1400" kern="1200">
                          <a:effectLst/>
                        </a:rPr>
                        <a:t>64133</a:t>
                      </a:r>
                      <a:endParaRPr lang="en-US">
                        <a:effectLst/>
                      </a:endParaRPr>
                    </a:p>
                  </a:txBody>
                  <a:tcPr marL="0" marR="0" marT="0" marB="0" anchor="ctr"/>
                </a:tc>
                <a:tc>
                  <a:txBody>
                    <a:bodyPr/>
                    <a:lstStyle/>
                    <a:p>
                      <a:pPr marL="0" algn="l" rtl="0" eaLnBrk="1" latinLnBrk="0" hangingPunct="1">
                        <a:spcBef>
                          <a:spcPts val="0"/>
                        </a:spcBef>
                        <a:spcAft>
                          <a:spcPts val="0"/>
                        </a:spcAft>
                      </a:pPr>
                      <a:r>
                        <a:rPr lang="en-US" sz="1400" kern="1200">
                          <a:effectLst/>
                        </a:rPr>
                        <a:t>471.84</a:t>
                      </a:r>
                      <a:endParaRPr lang="en-US">
                        <a:effectLst/>
                      </a:endParaRPr>
                    </a:p>
                  </a:txBody>
                  <a:tcPr marL="0" marR="0" marT="0" marB="0" anchor="ctr"/>
                </a:tc>
                <a:tc>
                  <a:txBody>
                    <a:bodyPr/>
                    <a:lstStyle/>
                    <a:p>
                      <a:pPr marL="0" algn="l"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3311347330"/>
                  </a:ext>
                </a:extLst>
              </a:tr>
            </a:tbl>
          </a:graphicData>
        </a:graphic>
      </p:graphicFrame>
      <p:sp>
        <p:nvSpPr>
          <p:cNvPr id="10" name="TextBox 9">
            <a:extLst>
              <a:ext uri="{FF2B5EF4-FFF2-40B4-BE49-F238E27FC236}">
                <a16:creationId xmlns:a16="http://schemas.microsoft.com/office/drawing/2014/main" id="{CB0A2244-4977-4AD7-8805-DFC13F91974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1" descr="A close up of a map&#10;&#10;Description automatically generated">
            <a:extLst>
              <a:ext uri="{FF2B5EF4-FFF2-40B4-BE49-F238E27FC236}">
                <a16:creationId xmlns:a16="http://schemas.microsoft.com/office/drawing/2014/main" id="{A2C300D4-8117-4922-A62E-D4FCA684CAA2}"/>
              </a:ext>
            </a:extLst>
          </p:cNvPr>
          <p:cNvPicPr>
            <a:picLocks noChangeAspect="1"/>
          </p:cNvPicPr>
          <p:nvPr/>
        </p:nvPicPr>
        <p:blipFill>
          <a:blip r:embed="rId3"/>
          <a:stretch>
            <a:fillRect/>
          </a:stretch>
        </p:blipFill>
        <p:spPr>
          <a:xfrm>
            <a:off x="305566" y="1019844"/>
            <a:ext cx="4068084" cy="5273979"/>
          </a:xfrm>
          <a:prstGeom prst="rect">
            <a:avLst/>
          </a:prstGeom>
        </p:spPr>
      </p:pic>
      <p:sp>
        <p:nvSpPr>
          <p:cNvPr id="13" name="TextBox 12">
            <a:extLst>
              <a:ext uri="{FF2B5EF4-FFF2-40B4-BE49-F238E27FC236}">
                <a16:creationId xmlns:a16="http://schemas.microsoft.com/office/drawing/2014/main" id="{486F35C8-2189-48BF-A257-B5C2F8CE4316}"/>
              </a:ext>
            </a:extLst>
          </p:cNvPr>
          <p:cNvSpPr txBox="1"/>
          <p:nvPr/>
        </p:nvSpPr>
        <p:spPr>
          <a:xfrm>
            <a:off x="305566" y="6338120"/>
            <a:ext cx="11600013"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a:solidFill>
                  <a:srgbClr val="2C2C2C"/>
                </a:solidFill>
                <a:latin typeface="Open Sans Light" panose="020B0306030504020204" pitchFamily="34" charset="0"/>
                <a:ea typeface="Open Sans Light" panose="020B0306030504020204" pitchFamily="34" charset="0"/>
                <a:cs typeface="Open Sans Light" panose="020B0306030504020204" pitchFamily="34" charset="0"/>
              </a:rPr>
              <a:t>Definition of Crude Cases: Number of COVID19 cases, normalized to the population of the ZIP code</a:t>
            </a:r>
          </a:p>
        </p:txBody>
      </p:sp>
      <p:pic>
        <p:nvPicPr>
          <p:cNvPr id="3" name="Picture 2">
            <a:extLst>
              <a:ext uri="{FF2B5EF4-FFF2-40B4-BE49-F238E27FC236}">
                <a16:creationId xmlns:a16="http://schemas.microsoft.com/office/drawing/2014/main" id="{A334D088-CA2D-4483-8AB1-CE9CF5235DA8}"/>
              </a:ext>
            </a:extLst>
          </p:cNvPr>
          <p:cNvPicPr>
            <a:picLocks noChangeAspect="1"/>
          </p:cNvPicPr>
          <p:nvPr/>
        </p:nvPicPr>
        <p:blipFill>
          <a:blip r:embed="rId4"/>
          <a:stretch>
            <a:fillRect/>
          </a:stretch>
        </p:blipFill>
        <p:spPr>
          <a:xfrm>
            <a:off x="8003196" y="923476"/>
            <a:ext cx="4077312" cy="5370348"/>
          </a:xfrm>
          <a:prstGeom prst="rect">
            <a:avLst/>
          </a:prstGeom>
        </p:spPr>
      </p:pic>
    </p:spTree>
    <p:extLst>
      <p:ext uri="{BB962C8B-B14F-4D97-AF65-F5344CB8AC3E}">
        <p14:creationId xmlns:p14="http://schemas.microsoft.com/office/powerpoint/2010/main" val="389451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3EDB1FB9-F0E2-DE4E-BF5A-35F345FC2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79241A9A-199D-4CCE-844F-79863E9E68D2}"/>
              </a:ext>
            </a:extLst>
          </p:cNvPr>
          <p:cNvSpPr txBox="1">
            <a:spLocks/>
          </p:cNvSpPr>
          <p:nvPr/>
        </p:nvSpPr>
        <p:spPr>
          <a:xfrm>
            <a:off x="1915845" y="106102"/>
            <a:ext cx="11238807" cy="811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p>
        </p:txBody>
      </p:sp>
      <p:sp>
        <p:nvSpPr>
          <p:cNvPr id="2" name="TextBox 1">
            <a:extLst>
              <a:ext uri="{FF2B5EF4-FFF2-40B4-BE49-F238E27FC236}">
                <a16:creationId xmlns:a16="http://schemas.microsoft.com/office/drawing/2014/main" id="{98793623-EB24-4540-A656-BE7372E9871A}"/>
              </a:ext>
            </a:extLst>
          </p:cNvPr>
          <p:cNvSpPr txBox="1"/>
          <p:nvPr/>
        </p:nvSpPr>
        <p:spPr>
          <a:xfrm>
            <a:off x="5907860" y="645809"/>
            <a:ext cx="569341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rgbClr val="005CAB"/>
                </a:solidFill>
                <a:latin typeface="Open Sans ExtraBold"/>
              </a:rPr>
              <a:t>Student Demographics</a:t>
            </a:r>
            <a:endParaRPr lang="en-US" sz="4400">
              <a:cs typeface="Calibri"/>
            </a:endParaRPr>
          </a:p>
        </p:txBody>
      </p:sp>
      <p:pic>
        <p:nvPicPr>
          <p:cNvPr id="4" name="Picture 5" descr="A picture containing clock&#10;&#10;Description automatically generated">
            <a:extLst>
              <a:ext uri="{FF2B5EF4-FFF2-40B4-BE49-F238E27FC236}">
                <a16:creationId xmlns:a16="http://schemas.microsoft.com/office/drawing/2014/main" id="{50AB2407-8A90-4FAB-96E6-886BBC13CC3E}"/>
              </a:ext>
            </a:extLst>
          </p:cNvPr>
          <p:cNvPicPr>
            <a:picLocks noChangeAspect="1"/>
          </p:cNvPicPr>
          <p:nvPr/>
        </p:nvPicPr>
        <p:blipFill>
          <a:blip r:embed="rId3"/>
          <a:stretch>
            <a:fillRect/>
          </a:stretch>
        </p:blipFill>
        <p:spPr>
          <a:xfrm>
            <a:off x="5907860" y="2176442"/>
            <a:ext cx="6128163" cy="4387106"/>
          </a:xfrm>
          <a:prstGeom prst="rect">
            <a:avLst/>
          </a:prstGeom>
        </p:spPr>
      </p:pic>
    </p:spTree>
    <p:extLst>
      <p:ext uri="{BB962C8B-B14F-4D97-AF65-F5344CB8AC3E}">
        <p14:creationId xmlns:p14="http://schemas.microsoft.com/office/powerpoint/2010/main" val="331793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umbrella&#10;&#10;Description automatically generated">
            <a:extLst>
              <a:ext uri="{FF2B5EF4-FFF2-40B4-BE49-F238E27FC236}">
                <a16:creationId xmlns:a16="http://schemas.microsoft.com/office/drawing/2014/main" id="{3BFBCD0F-A898-D340-80EF-B38F80707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317816" y="208888"/>
            <a:ext cx="11556368" cy="1143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“Project Smooth School Start”</a:t>
            </a:r>
          </a:p>
          <a:p>
            <a:pPr algn="ctr"/>
            <a:r>
              <a:rPr lang="en-US" sz="6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Task Force</a:t>
            </a:r>
          </a:p>
        </p:txBody>
      </p:sp>
      <p:graphicFrame>
        <p:nvGraphicFramePr>
          <p:cNvPr id="6" name="Diagram 5">
            <a:extLst>
              <a:ext uri="{FF2B5EF4-FFF2-40B4-BE49-F238E27FC236}">
                <a16:creationId xmlns:a16="http://schemas.microsoft.com/office/drawing/2014/main" id="{97F5FD3B-EFA2-4898-ABE2-14E545C4E3B1}"/>
              </a:ext>
            </a:extLst>
          </p:cNvPr>
          <p:cNvGraphicFramePr/>
          <p:nvPr>
            <p:extLst>
              <p:ext uri="{D42A27DB-BD31-4B8C-83A1-F6EECF244321}">
                <p14:modId xmlns:p14="http://schemas.microsoft.com/office/powerpoint/2010/main" val="3531464724"/>
              </p:ext>
            </p:extLst>
          </p:nvPr>
        </p:nvGraphicFramePr>
        <p:xfrm>
          <a:off x="179453" y="1334395"/>
          <a:ext cx="11755873" cy="5421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449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D1BC433D-0F06-9A4C-93B6-FD219A044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38451979-71C1-AA49-B5A6-1D9B3876D264}"/>
              </a:ext>
            </a:extLst>
          </p:cNvPr>
          <p:cNvGrpSpPr/>
          <p:nvPr/>
        </p:nvGrpSpPr>
        <p:grpSpPr>
          <a:xfrm>
            <a:off x="649706" y="266486"/>
            <a:ext cx="11189370" cy="1343055"/>
            <a:chOff x="649706" y="266486"/>
            <a:chExt cx="11189370" cy="1343055"/>
          </a:xfrm>
        </p:grpSpPr>
        <p:sp>
          <p:nvSpPr>
            <p:cNvPr id="7" name="Title 1"/>
            <p:cNvSpPr txBox="1">
              <a:spLocks/>
            </p:cNvSpPr>
            <p:nvPr/>
          </p:nvSpPr>
          <p:spPr>
            <a:xfrm>
              <a:off x="786648" y="266486"/>
              <a:ext cx="106187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005CAB"/>
                  </a:solidFill>
                  <a:latin typeface="Open Sans ExtraBold" panose="020B0606030504020204" pitchFamily="34" charset="0"/>
                  <a:ea typeface="Open Sans ExtraBold" panose="020B0606030504020204" pitchFamily="34" charset="0"/>
                  <a:cs typeface="Open Sans ExtraBold" panose="020B0606030504020204" pitchFamily="34" charset="0"/>
                </a:rPr>
                <a:t>Reopening Priorities</a:t>
              </a:r>
            </a:p>
          </p:txBody>
        </p:sp>
        <p:sp>
          <p:nvSpPr>
            <p:cNvPr id="8" name="TextBox 7">
              <a:extLst>
                <a:ext uri="{FF2B5EF4-FFF2-40B4-BE49-F238E27FC236}">
                  <a16:creationId xmlns:a16="http://schemas.microsoft.com/office/drawing/2014/main" id="{02A92405-F309-470E-B7C5-480F6DB08025}"/>
                </a:ext>
              </a:extLst>
            </p:cNvPr>
            <p:cNvSpPr txBox="1"/>
            <p:nvPr/>
          </p:nvSpPr>
          <p:spPr>
            <a:xfrm>
              <a:off x="649706" y="1209431"/>
              <a:ext cx="11189370" cy="400110"/>
            </a:xfrm>
            <a:prstGeom prst="rect">
              <a:avLst/>
            </a:prstGeom>
            <a:noFill/>
          </p:spPr>
          <p:txBody>
            <a:bodyPr wrap="square" rtlCol="0">
              <a:spAutoFit/>
            </a:bodyPr>
            <a:lstStyle/>
            <a:p>
              <a:pPr algn="ctr"/>
              <a:r>
                <a:rPr lang="en-US" sz="2000">
                  <a:latin typeface="Open Sans" panose="020B0606030504020204" pitchFamily="34" charset="0"/>
                  <a:ea typeface="Open Sans" panose="020B0606030504020204" pitchFamily="34" charset="0"/>
                  <a:cs typeface="Open Sans" panose="020B0606030504020204" pitchFamily="34" charset="0"/>
                </a:rPr>
                <a:t>Cabinet, Executive Team, and Principals, and School Staff Survey Results (808 responses)</a:t>
              </a:r>
            </a:p>
          </p:txBody>
        </p:sp>
      </p:grpSp>
      <p:sp>
        <p:nvSpPr>
          <p:cNvPr id="4" name="Round Diagonal Corner Rectangle 3">
            <a:extLst>
              <a:ext uri="{FF2B5EF4-FFF2-40B4-BE49-F238E27FC236}">
                <a16:creationId xmlns:a16="http://schemas.microsoft.com/office/drawing/2014/main" id="{DCAE1BC5-4FEB-964D-A0DF-6840E13D658F}"/>
              </a:ext>
            </a:extLst>
          </p:cNvPr>
          <p:cNvSpPr/>
          <p:nvPr/>
        </p:nvSpPr>
        <p:spPr>
          <a:xfrm>
            <a:off x="1728415" y="2033337"/>
            <a:ext cx="8342017" cy="4559968"/>
          </a:xfrm>
          <a:prstGeom prst="round2DiagRect">
            <a:avLst/>
          </a:prstGeom>
          <a:solidFill>
            <a:srgbClr val="005C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878D81-6CF6-4D11-9508-B9711B3A5B86}"/>
              </a:ext>
            </a:extLst>
          </p:cNvPr>
          <p:cNvPicPr>
            <a:picLocks noChangeAspect="1"/>
          </p:cNvPicPr>
          <p:nvPr/>
        </p:nvPicPr>
        <p:blipFill rotWithShape="1">
          <a:blip r:embed="rId4"/>
          <a:srcRect l="876" t="1207" r="1450" b="1092"/>
          <a:stretch/>
        </p:blipFill>
        <p:spPr>
          <a:xfrm>
            <a:off x="1888957" y="2153652"/>
            <a:ext cx="8097253" cy="4307305"/>
          </a:xfrm>
          <a:prstGeom prst="rect">
            <a:avLst/>
          </a:prstGeom>
        </p:spPr>
      </p:pic>
    </p:spTree>
    <p:extLst>
      <p:ext uri="{BB962C8B-B14F-4D97-AF65-F5344CB8AC3E}">
        <p14:creationId xmlns:p14="http://schemas.microsoft.com/office/powerpoint/2010/main" val="238105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487C541-72AA-EF49-A52B-8AE4C56A1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38D44B5-7992-4C9B-A5C3-B65F89BFD116}"/>
              </a:ext>
            </a:extLst>
          </p:cNvPr>
          <p:cNvPicPr>
            <a:picLocks noChangeAspect="1"/>
          </p:cNvPicPr>
          <p:nvPr/>
        </p:nvPicPr>
        <p:blipFill rotWithShape="1">
          <a:blip r:embed="rId4"/>
          <a:srcRect t="3891" b="9238"/>
          <a:stretch/>
        </p:blipFill>
        <p:spPr>
          <a:xfrm>
            <a:off x="1139647" y="1588169"/>
            <a:ext cx="10189682" cy="4475747"/>
          </a:xfrm>
          <a:prstGeom prst="rect">
            <a:avLst/>
          </a:prstGeom>
        </p:spPr>
      </p:pic>
      <p:grpSp>
        <p:nvGrpSpPr>
          <p:cNvPr id="5" name="Group 4">
            <a:extLst>
              <a:ext uri="{FF2B5EF4-FFF2-40B4-BE49-F238E27FC236}">
                <a16:creationId xmlns:a16="http://schemas.microsoft.com/office/drawing/2014/main" id="{A857C0C9-582A-8848-AD8C-313CEEC7B922}"/>
              </a:ext>
            </a:extLst>
          </p:cNvPr>
          <p:cNvGrpSpPr/>
          <p:nvPr/>
        </p:nvGrpSpPr>
        <p:grpSpPr>
          <a:xfrm>
            <a:off x="652168" y="63427"/>
            <a:ext cx="11189370" cy="1299612"/>
            <a:chOff x="625975" y="266486"/>
            <a:chExt cx="11189370" cy="1299612"/>
          </a:xfrm>
        </p:grpSpPr>
        <p:sp>
          <p:nvSpPr>
            <p:cNvPr id="6" name="Title 1">
              <a:extLst>
                <a:ext uri="{FF2B5EF4-FFF2-40B4-BE49-F238E27FC236}">
                  <a16:creationId xmlns:a16="http://schemas.microsoft.com/office/drawing/2014/main" id="{9FDC03FF-F893-D049-B2DF-0FAE82CB6D84}"/>
                </a:ext>
              </a:extLst>
            </p:cNvPr>
            <p:cNvSpPr txBox="1">
              <a:spLocks/>
            </p:cNvSpPr>
            <p:nvPr/>
          </p:nvSpPr>
          <p:spPr>
            <a:xfrm>
              <a:off x="786648" y="266486"/>
              <a:ext cx="106187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accent4"/>
                  </a:solidFill>
                  <a:latin typeface="Open Sans ExtraBold" panose="020B0606030504020204" pitchFamily="34" charset="0"/>
                  <a:ea typeface="Open Sans ExtraBold" panose="020B0606030504020204" pitchFamily="34" charset="0"/>
                  <a:cs typeface="Open Sans ExtraBold" panose="020B0606030504020204" pitchFamily="34" charset="0"/>
                </a:rPr>
                <a:t>Reopening Priorities</a:t>
              </a:r>
            </a:p>
          </p:txBody>
        </p:sp>
        <p:sp>
          <p:nvSpPr>
            <p:cNvPr id="9" name="TextBox 8">
              <a:extLst>
                <a:ext uri="{FF2B5EF4-FFF2-40B4-BE49-F238E27FC236}">
                  <a16:creationId xmlns:a16="http://schemas.microsoft.com/office/drawing/2014/main" id="{255C2912-C62B-5144-8627-62AF6EEA1023}"/>
                </a:ext>
              </a:extLst>
            </p:cNvPr>
            <p:cNvSpPr txBox="1"/>
            <p:nvPr/>
          </p:nvSpPr>
          <p:spPr>
            <a:xfrm>
              <a:off x="625975" y="1165988"/>
              <a:ext cx="11189370" cy="400110"/>
            </a:xfrm>
            <a:prstGeom prst="rect">
              <a:avLst/>
            </a:prstGeom>
            <a:noFill/>
          </p:spPr>
          <p:txBody>
            <a:bodyPr wrap="square" rtlCol="0">
              <a:spAutoFit/>
            </a:bodyP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Cabinet, Executive Team, and Principals, and School Staff Survey Results (808 responses)</a:t>
              </a:r>
            </a:p>
          </p:txBody>
        </p:sp>
      </p:grpSp>
    </p:spTree>
    <p:extLst>
      <p:ext uri="{BB962C8B-B14F-4D97-AF65-F5344CB8AC3E}">
        <p14:creationId xmlns:p14="http://schemas.microsoft.com/office/powerpoint/2010/main" val="2603547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CCF06573F29F46A19C6671B75032C4" ma:contentTypeVersion="7" ma:contentTypeDescription="Create a new document." ma:contentTypeScope="" ma:versionID="d88a73e1df67576409001760c4332fe6">
  <xsd:schema xmlns:xsd="http://www.w3.org/2001/XMLSchema" xmlns:xs="http://www.w3.org/2001/XMLSchema" xmlns:p="http://schemas.microsoft.com/office/2006/metadata/properties" xmlns:ns2="aaef0d3d-572e-453d-aa28-49f5346b98a0" xmlns:ns3="a6cc6ce6-b82b-4891-9132-f3298867b686" targetNamespace="http://schemas.microsoft.com/office/2006/metadata/properties" ma:root="true" ma:fieldsID="9545b4dd772dd5c33c5f76a3c2e350ee" ns2:_="" ns3:_="">
    <xsd:import namespace="aaef0d3d-572e-453d-aa28-49f5346b98a0"/>
    <xsd:import namespace="a6cc6ce6-b82b-4891-9132-f3298867b6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f0d3d-572e-453d-aa28-49f5346b9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c6ce6-b82b-4891-9132-f3298867b6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89EE6-F400-4AAD-8291-A3C705A3CB0E}">
  <ds:schemaRefs>
    <ds:schemaRef ds:uri="0b526217-8808-4b12-a19d-b1796d58df9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e8680a-17c9-4f6c-8f54-2e8c1591d869"/>
    <ds:schemaRef ds:uri="http://www.w3.org/XML/1998/namespace"/>
    <ds:schemaRef ds:uri="http://purl.org/dc/dcmitype/"/>
  </ds:schemaRefs>
</ds:datastoreItem>
</file>

<file path=customXml/itemProps2.xml><?xml version="1.0" encoding="utf-8"?>
<ds:datastoreItem xmlns:ds="http://schemas.openxmlformats.org/officeDocument/2006/customXml" ds:itemID="{9332CC87-9618-4A14-B1B7-142D0980D9C4}">
  <ds:schemaRefs>
    <ds:schemaRef ds:uri="http://schemas.microsoft.com/sharepoint/v3/contenttype/forms"/>
  </ds:schemaRefs>
</ds:datastoreItem>
</file>

<file path=customXml/itemProps3.xml><?xml version="1.0" encoding="utf-8"?>
<ds:datastoreItem xmlns:ds="http://schemas.openxmlformats.org/officeDocument/2006/customXml" ds:itemID="{DCB42EC6-2C9E-41F8-B548-6CECCDDB5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f0d3d-572e-453d-aa28-49f5346b98a0"/>
    <ds:schemaRef ds:uri="a6cc6ce6-b82b-4891-9132-f3298867b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2934</Words>
  <Application>Microsoft Macintosh PowerPoint</Application>
  <PresentationFormat>Widescreen</PresentationFormat>
  <Paragraphs>368</Paragraphs>
  <Slides>38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Montserrat</vt:lpstr>
      <vt:lpstr>Open Sans</vt:lpstr>
      <vt:lpstr>Open Sans ExtraBold</vt:lpstr>
      <vt:lpstr>Open Sans Light</vt:lpstr>
      <vt:lpstr>Open Sans Semibold</vt:lpstr>
      <vt:lpstr>Wingdings</vt:lpstr>
      <vt:lpstr>Office Theme</vt:lpstr>
      <vt:lpstr>Reopening School for the 2020-2021 School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KCPS Preliminary Discussion on Reopening School for the 2020-2021 School Year</dc:title>
  <dc:creator>Marla Sheppard</dc:creator>
  <cp:lastModifiedBy>Andrea Flinders</cp:lastModifiedBy>
  <cp:revision>5</cp:revision>
  <dcterms:created xsi:type="dcterms:W3CDTF">2020-07-20T15:15:16Z</dcterms:created>
  <dcterms:modified xsi:type="dcterms:W3CDTF">2020-07-23T15:20:17Z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0x01010005CCF06573F29F46A19C6671B75032C4</vt:lpwstr>
  </property>
</Properties>
</file>